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1" y="844486"/>
            <a:ext cx="12184380" cy="3175"/>
          </a:xfrm>
          <a:custGeom>
            <a:avLst/>
            <a:gdLst/>
            <a:ahLst/>
            <a:cxnLst/>
            <a:rect l="l" t="t" r="r" b="b"/>
            <a:pathLst>
              <a:path w="12184380" h="3175">
                <a:moveTo>
                  <a:pt x="12184380" y="0"/>
                </a:moveTo>
                <a:lnTo>
                  <a:pt x="0" y="0"/>
                </a:lnTo>
                <a:lnTo>
                  <a:pt x="0" y="3175"/>
                </a:lnTo>
                <a:lnTo>
                  <a:pt x="12184380" y="3175"/>
                </a:lnTo>
                <a:lnTo>
                  <a:pt x="12184380" y="0"/>
                </a:lnTo>
                <a:close/>
              </a:path>
            </a:pathLst>
          </a:custGeom>
          <a:solidFill>
            <a:srgbClr val="F36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571" y="6551726"/>
            <a:ext cx="12184380" cy="3175"/>
          </a:xfrm>
          <a:custGeom>
            <a:avLst/>
            <a:gdLst/>
            <a:ahLst/>
            <a:cxnLst/>
            <a:rect l="l" t="t" r="r" b="b"/>
            <a:pathLst>
              <a:path w="12184380" h="3175">
                <a:moveTo>
                  <a:pt x="12184380" y="0"/>
                </a:moveTo>
                <a:lnTo>
                  <a:pt x="0" y="0"/>
                </a:lnTo>
                <a:lnTo>
                  <a:pt x="0" y="3174"/>
                </a:lnTo>
                <a:lnTo>
                  <a:pt x="12184380" y="3174"/>
                </a:lnTo>
                <a:lnTo>
                  <a:pt x="12184380" y="0"/>
                </a:lnTo>
                <a:close/>
              </a:path>
            </a:pathLst>
          </a:custGeom>
          <a:solidFill>
            <a:srgbClr val="F36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"/>
            <a:ext cx="12188952" cy="685793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558038"/>
            <a:ext cx="2898648" cy="17285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62"/>
            <a:ext cx="4507865" cy="6859905"/>
          </a:xfrm>
          <a:custGeom>
            <a:avLst/>
            <a:gdLst/>
            <a:ahLst/>
            <a:cxnLst/>
            <a:rect l="l" t="t" r="r" b="b"/>
            <a:pathLst>
              <a:path w="4507865" h="6859905">
                <a:moveTo>
                  <a:pt x="4507611" y="0"/>
                </a:moveTo>
                <a:lnTo>
                  <a:pt x="0" y="0"/>
                </a:lnTo>
                <a:lnTo>
                  <a:pt x="0" y="6859778"/>
                </a:lnTo>
                <a:lnTo>
                  <a:pt x="4507611" y="6859778"/>
                </a:lnTo>
                <a:lnTo>
                  <a:pt x="4507611" y="0"/>
                </a:lnTo>
                <a:close/>
              </a:path>
            </a:pathLst>
          </a:custGeom>
          <a:solidFill>
            <a:srgbClr val="F36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" y="9118"/>
            <a:ext cx="1261872" cy="6310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0623" y="237998"/>
            <a:ext cx="7687309" cy="509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9097" y="2536888"/>
            <a:ext cx="11385550" cy="3752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06259" y="6663523"/>
            <a:ext cx="1770380" cy="116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67563" y="6663523"/>
            <a:ext cx="137159" cy="116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partners.ruckuswireless.com/register-user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firstname.lastname@rwbigdog.com" TargetMode="External"/><Relationship Id="rId5" Type="http://schemas.openxmlformats.org/officeDocument/2006/relationships/hyperlink" Target="mailto:ruckuschannel@ruckusnetworks.com" TargetMode="External"/><Relationship Id="rId4" Type="http://schemas.openxmlformats.org/officeDocument/2006/relationships/hyperlink" Target="https://partners.ruckuswireless.com/appl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ckusnetworks.com/resources/training-and-certifications/" TargetMode="External"/><Relationship Id="rId7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hyperlink" Target="https://commscopeuniversity.myabsorb.com/%23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partners.ruckuswireless.com/training-and-compliance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ruckus.myabsorb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TrainingSupport@ruckusnetworks.com" TargetMode="External"/><Relationship Id="rId5" Type="http://schemas.openxmlformats.org/officeDocument/2006/relationships/hyperlink" Target="https://commscopeuniversity.myabsorb.com/%23/catalog/a106f4a1-b820-4b66-8cb5-bc4dc4020414" TargetMode="External"/><Relationship Id="rId4" Type="http://schemas.openxmlformats.org/officeDocument/2006/relationships/hyperlink" Target="https://ruckus.myabsorb.com/%23/catalog/a106f4a1-b820-4b66-8cb5-bc4dc4020414" TargetMode="External"/><Relationship Id="rId9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fistname.lastname@rwbigdog.co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Trainingsupport@ruckusnetworks.com" TargetMode="External"/><Relationship Id="rId2" Type="http://schemas.openxmlformats.org/officeDocument/2006/relationships/hyperlink" Target="https://www.youtube.com/channel/UCpjMmx0SYp28_LpM9d2Yf3g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2.png"/><Relationship Id="rId7" Type="http://schemas.openxmlformats.org/officeDocument/2006/relationships/hyperlink" Target="mailto:RuckusChannel@commscope.com" TargetMode="External"/><Relationship Id="rId2" Type="http://schemas.openxmlformats.org/officeDocument/2006/relationships/hyperlink" Target="https://partners.ruckuswireles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uckusChannel@ruckusnetworks.com" TargetMode="External"/><Relationship Id="rId5" Type="http://schemas.openxmlformats.org/officeDocument/2006/relationships/hyperlink" Target="mailto:Trainingsupport@ruckusnetworks.com" TargetMode="External"/><Relationship Id="rId4" Type="http://schemas.openxmlformats.org/officeDocument/2006/relationships/image" Target="../media/image23.jp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62"/>
            <a:chExt cx="12189460" cy="6858000"/>
          </a:xfrm>
        </p:grpSpPr>
        <p:pic>
          <p:nvPicPr>
            <p:cNvPr id="3" name="object 3" descr="A black dog looking up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"/>
              <a:ext cx="12188952" cy="6857937"/>
            </a:xfrm>
            <a:prstGeom prst="rect">
              <a:avLst/>
            </a:prstGeom>
          </p:spPr>
        </p:pic>
        <p:pic>
          <p:nvPicPr>
            <p:cNvPr id="4" name="object 4" descr="A logo for a dog company  Description automatically generated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558038"/>
              <a:ext cx="2898648" cy="172859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86028" y="2972943"/>
            <a:ext cx="4546600" cy="23577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104139">
              <a:lnSpc>
                <a:spcPct val="92500"/>
              </a:lnSpc>
              <a:spcBef>
                <a:spcPts val="405"/>
              </a:spcBef>
            </a:pPr>
            <a:r>
              <a:rPr sz="3150" dirty="0">
                <a:solidFill>
                  <a:srgbClr val="FFFFFF"/>
                </a:solidFill>
                <a:latin typeface="Calibri"/>
                <a:cs typeface="Calibri"/>
              </a:rPr>
              <a:t>Training,</a:t>
            </a:r>
            <a:r>
              <a:rPr sz="3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50" dirty="0">
                <a:solidFill>
                  <a:srgbClr val="FFFFFF"/>
                </a:solidFill>
                <a:latin typeface="Calibri"/>
                <a:cs typeface="Calibri"/>
              </a:rPr>
              <a:t>Accreditation</a:t>
            </a:r>
            <a:r>
              <a:rPr sz="3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50" spc="-50" dirty="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sz="3150" dirty="0">
                <a:solidFill>
                  <a:srgbClr val="FFFFFF"/>
                </a:solidFill>
                <a:latin typeface="Calibri"/>
                <a:cs typeface="Calibri"/>
              </a:rPr>
              <a:t>Certification </a:t>
            </a:r>
            <a:r>
              <a:rPr sz="3150" spc="-10" dirty="0">
                <a:solidFill>
                  <a:srgbClr val="FFFFFF"/>
                </a:solidFill>
                <a:latin typeface="Calibri"/>
                <a:cs typeface="Calibri"/>
              </a:rPr>
              <a:t>Requirements </a:t>
            </a:r>
            <a:r>
              <a:rPr sz="31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1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50" spc="-1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315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50" spc="-20" dirty="0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endParaRPr sz="3150">
              <a:latin typeface="Calibri"/>
              <a:cs typeface="Calibri"/>
            </a:endParaRPr>
          </a:p>
          <a:p>
            <a:pPr marL="12700" marR="5080">
              <a:lnSpc>
                <a:spcPct val="102299"/>
              </a:lnSpc>
              <a:spcBef>
                <a:spcPts val="1785"/>
              </a:spcBef>
            </a:pPr>
            <a:r>
              <a:rPr sz="2350" dirty="0">
                <a:solidFill>
                  <a:srgbClr val="FFFFFF"/>
                </a:solidFill>
                <a:latin typeface="Calibri"/>
                <a:cs typeface="Calibri"/>
              </a:rPr>
              <a:t>Understanding</a:t>
            </a:r>
            <a:r>
              <a:rPr sz="23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spc="-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35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spc="-85" dirty="0">
                <a:solidFill>
                  <a:srgbClr val="FFFFFF"/>
                </a:solidFill>
                <a:latin typeface="Calibri"/>
                <a:cs typeface="Calibri"/>
              </a:rPr>
              <a:t>Navigating</a:t>
            </a:r>
            <a:r>
              <a:rPr sz="235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spc="-10" dirty="0">
                <a:solidFill>
                  <a:srgbClr val="FFFFFF"/>
                </a:solidFill>
                <a:latin typeface="Calibri"/>
                <a:cs typeface="Calibri"/>
              </a:rPr>
              <a:t>Partner </a:t>
            </a:r>
            <a:r>
              <a:rPr sz="235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r>
              <a:rPr sz="23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23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350" spc="-10" dirty="0">
                <a:solidFill>
                  <a:srgbClr val="FFFFFF"/>
                </a:solidFill>
                <a:latin typeface="Calibri"/>
                <a:cs typeface="Calibri"/>
              </a:rPr>
              <a:t> Compliance</a:t>
            </a:r>
            <a:endParaRPr sz="2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9229" y="1017079"/>
            <a:ext cx="3390900" cy="5165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20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RUCKUS®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Education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Services provides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gold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technical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content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recognized</a:t>
            </a:r>
            <a:r>
              <a:rPr sz="20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networking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professionals</a:t>
            </a:r>
            <a:r>
              <a:rPr sz="2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around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world.</a:t>
            </a:r>
            <a:endParaRPr sz="2000" dirty="0">
              <a:latin typeface="Calibri"/>
              <a:cs typeface="Calibri"/>
            </a:endParaRPr>
          </a:p>
          <a:p>
            <a:pPr marL="12700" marR="306070">
              <a:lnSpc>
                <a:spcPct val="100200"/>
              </a:lnSpc>
              <a:spcBef>
                <a:spcPts val="102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valued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Partner,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offer 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best-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in-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class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ensuring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add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real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customers.</a:t>
            </a:r>
            <a:endParaRPr sz="2000" dirty="0">
              <a:latin typeface="Calibri"/>
              <a:cs typeface="Calibri"/>
            </a:endParaRPr>
          </a:p>
          <a:p>
            <a:pPr marL="12700" marR="25400">
              <a:lnSpc>
                <a:spcPct val="100699"/>
              </a:lnSpc>
              <a:spcBef>
                <a:spcPts val="969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Participation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BIG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DOGS</a:t>
            </a:r>
            <a:r>
              <a:rPr sz="2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Program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requires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meet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certain</a:t>
            </a:r>
            <a:r>
              <a:rPr sz="2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standards.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presentation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walk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you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through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necessary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37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testing</a:t>
            </a:r>
            <a:r>
              <a:rPr sz="2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requirements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and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39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associated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courseware.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0015" y="1024382"/>
            <a:ext cx="7324344" cy="338416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579268"/>
            <a:ext cx="12189460" cy="3869054"/>
            <a:chOff x="0" y="2579268"/>
            <a:chExt cx="12189460" cy="3869054"/>
          </a:xfrm>
        </p:grpSpPr>
        <p:sp>
          <p:nvSpPr>
            <p:cNvPr id="3" name="object 3"/>
            <p:cNvSpPr/>
            <p:nvPr/>
          </p:nvSpPr>
          <p:spPr>
            <a:xfrm>
              <a:off x="0" y="2579268"/>
              <a:ext cx="12188825" cy="3109595"/>
            </a:xfrm>
            <a:custGeom>
              <a:avLst/>
              <a:gdLst/>
              <a:ahLst/>
              <a:cxnLst/>
              <a:rect l="l" t="t" r="r" b="b"/>
              <a:pathLst>
                <a:path w="12188825" h="3109595">
                  <a:moveTo>
                    <a:pt x="12188444" y="0"/>
                  </a:moveTo>
                  <a:lnTo>
                    <a:pt x="0" y="0"/>
                  </a:lnTo>
                  <a:lnTo>
                    <a:pt x="0" y="3109468"/>
                  </a:lnTo>
                  <a:lnTo>
                    <a:pt x="12188444" y="3109468"/>
                  </a:lnTo>
                  <a:lnTo>
                    <a:pt x="12188444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688990"/>
              <a:ext cx="12189460" cy="759460"/>
            </a:xfrm>
            <a:custGeom>
              <a:avLst/>
              <a:gdLst/>
              <a:ahLst/>
              <a:cxnLst/>
              <a:rect l="l" t="t" r="r" b="b"/>
              <a:pathLst>
                <a:path w="12189460" h="759460">
                  <a:moveTo>
                    <a:pt x="12188952" y="0"/>
                  </a:moveTo>
                  <a:lnTo>
                    <a:pt x="0" y="0"/>
                  </a:lnTo>
                  <a:lnTo>
                    <a:pt x="0" y="759142"/>
                  </a:lnTo>
                  <a:lnTo>
                    <a:pt x="12188952" y="759142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Accessing</a:t>
            </a:r>
            <a:r>
              <a:rPr spc="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dirty="0"/>
              <a:t>Partner</a:t>
            </a:r>
            <a:r>
              <a:rPr spc="25" dirty="0"/>
              <a:t> </a:t>
            </a:r>
            <a:r>
              <a:rPr spc="-45" dirty="0"/>
              <a:t>Training—</a:t>
            </a:r>
            <a:r>
              <a:rPr dirty="0"/>
              <a:t>Step</a:t>
            </a:r>
            <a:r>
              <a:rPr spc="120" dirty="0"/>
              <a:t> </a:t>
            </a:r>
            <a:r>
              <a:rPr spc="-50" dirty="0"/>
              <a:t>1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96823" y="1082268"/>
            <a:ext cx="5053965" cy="1265555"/>
            <a:chOff x="496823" y="1082268"/>
            <a:chExt cx="5053965" cy="12655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823" y="1082268"/>
              <a:ext cx="5053584" cy="126535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12063" y="1097533"/>
              <a:ext cx="4974590" cy="1179830"/>
            </a:xfrm>
            <a:custGeom>
              <a:avLst/>
              <a:gdLst/>
              <a:ahLst/>
              <a:cxnLst/>
              <a:rect l="l" t="t" r="r" b="b"/>
              <a:pathLst>
                <a:path w="4974590" h="1179830">
                  <a:moveTo>
                    <a:pt x="4383532" y="0"/>
                  </a:moveTo>
                  <a:lnTo>
                    <a:pt x="0" y="0"/>
                  </a:lnTo>
                  <a:lnTo>
                    <a:pt x="0" y="1179829"/>
                  </a:lnTo>
                  <a:lnTo>
                    <a:pt x="4383532" y="1179829"/>
                  </a:lnTo>
                  <a:lnTo>
                    <a:pt x="4974082" y="589914"/>
                  </a:lnTo>
                  <a:lnTo>
                    <a:pt x="4383532" y="0"/>
                  </a:lnTo>
                  <a:close/>
                </a:path>
              </a:pathLst>
            </a:custGeom>
            <a:solidFill>
              <a:srgbClr val="F36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3145" y="1093764"/>
            <a:ext cx="3639185" cy="110045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3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spc="-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2350" dirty="0">
              <a:latin typeface="Calibri"/>
              <a:cs typeface="Calibri"/>
            </a:endParaRPr>
          </a:p>
          <a:p>
            <a:pPr marL="12700" marR="5080">
              <a:lnSpc>
                <a:spcPts val="2020"/>
              </a:lnSpc>
              <a:spcBef>
                <a:spcPts val="944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Ensure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20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Partner Portal</a:t>
            </a:r>
            <a:r>
              <a:rPr sz="20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account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6259" y="2687256"/>
            <a:ext cx="9766935" cy="280098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99720" marR="5080" indent="-287655">
              <a:lnSpc>
                <a:spcPts val="1880"/>
              </a:lnSpc>
              <a:spcBef>
                <a:spcPts val="395"/>
              </a:spcBef>
              <a:buFont typeface="Arial MT"/>
              <a:buChar char="•"/>
              <a:tabLst>
                <a:tab pos="299720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already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Portal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account,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one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u="heavy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3"/>
              </a:rPr>
              <a:t>here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18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registered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account.</a:t>
            </a:r>
            <a:endParaRPr sz="1800" dirty="0">
              <a:latin typeface="Calibri"/>
              <a:cs typeface="Calibri"/>
            </a:endParaRPr>
          </a:p>
          <a:p>
            <a:pPr marL="299720">
              <a:lnSpc>
                <a:spcPct val="100000"/>
              </a:lnSpc>
              <a:spcBef>
                <a:spcPts val="780"/>
              </a:spcBef>
              <a:tabLst>
                <a:tab pos="588010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–	Not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yet?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Join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u="heavy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4"/>
              </a:rPr>
              <a:t>here</a:t>
            </a:r>
            <a:r>
              <a:rPr sz="1800" b="1" spc="-95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today.</a:t>
            </a:r>
            <a:endParaRPr sz="1800" dirty="0">
              <a:latin typeface="Calibri"/>
              <a:cs typeface="Calibri"/>
            </a:endParaRPr>
          </a:p>
          <a:p>
            <a:pPr marL="299720" indent="-287020">
              <a:lnSpc>
                <a:spcPts val="2125"/>
              </a:lnSpc>
              <a:spcBef>
                <a:spcPts val="795"/>
              </a:spcBef>
              <a:buFont typeface="Arial MT"/>
              <a:buChar char="•"/>
              <a:tabLst>
                <a:tab pos="299720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Accounts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activated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within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24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hours,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receive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login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credentials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from</a:t>
            </a:r>
            <a:endParaRPr sz="1800" dirty="0">
              <a:latin typeface="Calibri"/>
              <a:cs typeface="Calibri"/>
            </a:endParaRPr>
          </a:p>
          <a:p>
            <a:pPr marL="299720">
              <a:lnSpc>
                <a:spcPts val="2125"/>
              </a:lnSpc>
            </a:pPr>
            <a:r>
              <a:rPr sz="1800" b="1" u="heavy" spc="-1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5"/>
              </a:rPr>
              <a:t>ruckuschannel@ruckusnetworks.com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300355" indent="-287655">
              <a:lnSpc>
                <a:spcPts val="2020"/>
              </a:lnSpc>
              <a:spcBef>
                <a:spcPts val="725"/>
              </a:spcBef>
              <a:buFont typeface="Arial MT"/>
              <a:buChar char="•"/>
              <a:tabLst>
                <a:tab pos="300355" algn="l"/>
              </a:tabLst>
            </a:pP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login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credentials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form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36E1F"/>
                </a:solidFill>
                <a:latin typeface="Calibri"/>
                <a:cs typeface="Calibri"/>
                <a:hlinkClick r:id="rId6"/>
              </a:rPr>
              <a:t>firstname.lastname@rwbigdog.com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18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18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e-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mail</a:t>
            </a:r>
            <a:endParaRPr sz="1800" dirty="0">
              <a:latin typeface="Calibri"/>
              <a:cs typeface="Calibri"/>
            </a:endParaRPr>
          </a:p>
          <a:p>
            <a:pPr marL="300355">
              <a:lnSpc>
                <a:spcPts val="2014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address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simply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username</a:t>
            </a:r>
            <a:r>
              <a:rPr sz="1800" b="1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Portal.</a:t>
            </a:r>
            <a:endParaRPr sz="1800" dirty="0">
              <a:latin typeface="Calibri"/>
              <a:cs typeface="Calibri"/>
            </a:endParaRPr>
          </a:p>
          <a:p>
            <a:pPr marL="299720" marR="1474470" indent="-287020">
              <a:lnSpc>
                <a:spcPts val="2090"/>
              </a:lnSpc>
              <a:spcBef>
                <a:spcPts val="925"/>
              </a:spcBef>
              <a:buFont typeface="Arial MT"/>
              <a:buChar char="•"/>
              <a:tabLst>
                <a:tab pos="299720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receive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credentials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within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24</a:t>
            </a:r>
            <a:r>
              <a:rPr sz="18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hours,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check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spam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folder.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Contact </a:t>
            </a:r>
            <a:r>
              <a:rPr sz="1800" b="1" u="heavy" spc="-2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5"/>
              </a:rPr>
              <a:t>ruckuschannel@ruckusnetworks.com</a:t>
            </a:r>
            <a:r>
              <a:rPr sz="1800" b="1" spc="15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further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assistance</a:t>
            </a:r>
            <a:r>
              <a:rPr sz="1800" spc="-10" dirty="0">
                <a:solidFill>
                  <a:srgbClr val="9F9F9F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8505" y="5792165"/>
            <a:ext cx="10123805" cy="5276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1955"/>
              </a:lnSpc>
              <a:spcBef>
                <a:spcPts val="130"/>
              </a:spcBef>
            </a:pP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*IMPORTANT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Ensure your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most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up-to-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company</a:t>
            </a:r>
            <a:r>
              <a:rPr sz="17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e-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mail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address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associated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7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rwbigdog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account.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ts val="1955"/>
              </a:lnSpc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assistance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updating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7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company</a:t>
            </a:r>
            <a:r>
              <a:rPr sz="17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e-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mail</a:t>
            </a:r>
            <a:r>
              <a:rPr sz="17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7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profile,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5"/>
              </a:rPr>
              <a:t>ruckuschannel@ruckusnetworks.com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23973" y="6603760"/>
            <a:ext cx="678397" cy="20403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94989" y="936652"/>
            <a:ext cx="5584995" cy="1551150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579370"/>
            <a:ext cx="12189460" cy="3877945"/>
            <a:chOff x="0" y="2579370"/>
            <a:chExt cx="12189460" cy="3877945"/>
          </a:xfrm>
        </p:grpSpPr>
        <p:sp>
          <p:nvSpPr>
            <p:cNvPr id="3" name="object 3"/>
            <p:cNvSpPr/>
            <p:nvPr/>
          </p:nvSpPr>
          <p:spPr>
            <a:xfrm>
              <a:off x="9143" y="2579370"/>
              <a:ext cx="12179300" cy="2771140"/>
            </a:xfrm>
            <a:custGeom>
              <a:avLst/>
              <a:gdLst/>
              <a:ahLst/>
              <a:cxnLst/>
              <a:rect l="l" t="t" r="r" b="b"/>
              <a:pathLst>
                <a:path w="12179300" h="2771140">
                  <a:moveTo>
                    <a:pt x="12179300" y="0"/>
                  </a:moveTo>
                  <a:lnTo>
                    <a:pt x="0" y="0"/>
                  </a:lnTo>
                  <a:lnTo>
                    <a:pt x="0" y="2770885"/>
                  </a:lnTo>
                  <a:lnTo>
                    <a:pt x="12179300" y="2770885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350573"/>
              <a:ext cx="12189460" cy="1106805"/>
            </a:xfrm>
            <a:custGeom>
              <a:avLst/>
              <a:gdLst/>
              <a:ahLst/>
              <a:cxnLst/>
              <a:rect l="l" t="t" r="r" b="b"/>
              <a:pathLst>
                <a:path w="12189460" h="1106804">
                  <a:moveTo>
                    <a:pt x="12188952" y="0"/>
                  </a:moveTo>
                  <a:lnTo>
                    <a:pt x="0" y="0"/>
                  </a:lnTo>
                  <a:lnTo>
                    <a:pt x="0" y="1106703"/>
                  </a:lnTo>
                  <a:lnTo>
                    <a:pt x="12188952" y="1106703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Accessing</a:t>
            </a:r>
            <a:r>
              <a:rPr spc="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dirty="0"/>
              <a:t>Partner</a:t>
            </a:r>
            <a:r>
              <a:rPr spc="25" dirty="0"/>
              <a:t> </a:t>
            </a:r>
            <a:r>
              <a:rPr spc="-45" dirty="0"/>
              <a:t>Training—</a:t>
            </a:r>
            <a:r>
              <a:rPr dirty="0"/>
              <a:t>Step</a:t>
            </a:r>
            <a:r>
              <a:rPr spc="120" dirty="0"/>
              <a:t> </a:t>
            </a:r>
            <a:r>
              <a:rPr spc="-50" dirty="0"/>
              <a:t>2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96823" y="1082268"/>
            <a:ext cx="5053965" cy="1265555"/>
            <a:chOff x="496823" y="1082268"/>
            <a:chExt cx="5053965" cy="12655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823" y="1082268"/>
              <a:ext cx="5053584" cy="126535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12063" y="1097533"/>
              <a:ext cx="4974590" cy="1179830"/>
            </a:xfrm>
            <a:custGeom>
              <a:avLst/>
              <a:gdLst/>
              <a:ahLst/>
              <a:cxnLst/>
              <a:rect l="l" t="t" r="r" b="b"/>
              <a:pathLst>
                <a:path w="4974590" h="1179830">
                  <a:moveTo>
                    <a:pt x="4383532" y="0"/>
                  </a:moveTo>
                  <a:lnTo>
                    <a:pt x="0" y="0"/>
                  </a:lnTo>
                  <a:lnTo>
                    <a:pt x="0" y="1179829"/>
                  </a:lnTo>
                  <a:lnTo>
                    <a:pt x="4383532" y="1179829"/>
                  </a:lnTo>
                  <a:lnTo>
                    <a:pt x="4974082" y="589914"/>
                  </a:lnTo>
                  <a:lnTo>
                    <a:pt x="4383532" y="0"/>
                  </a:lnTo>
                  <a:close/>
                </a:path>
              </a:pathLst>
            </a:custGeom>
            <a:solidFill>
              <a:srgbClr val="F36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3145" y="1090100"/>
            <a:ext cx="3863975" cy="110045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3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spc="-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2350">
              <a:latin typeface="Calibri"/>
              <a:cs typeface="Calibri"/>
            </a:endParaRPr>
          </a:p>
          <a:p>
            <a:pPr marL="12700">
              <a:lnSpc>
                <a:spcPts val="2210"/>
              </a:lnSpc>
              <a:spcBef>
                <a:spcPts val="56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Ensure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0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20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Networks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10"/>
              </a:lnSpc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sz="20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account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1477" y="2595562"/>
            <a:ext cx="11176000" cy="377317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77470" marR="2526665">
              <a:lnSpc>
                <a:spcPct val="91100"/>
              </a:lnSpc>
              <a:spcBef>
                <a:spcPts val="300"/>
              </a:spcBef>
            </a:pP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155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55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BIG</a:t>
            </a:r>
            <a:r>
              <a:rPr sz="155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DOGS</a:t>
            </a:r>
            <a:r>
              <a:rPr sz="155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5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Program</a:t>
            </a:r>
            <a:r>
              <a:rPr sz="15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training</a:t>
            </a:r>
            <a:r>
              <a:rPr sz="155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155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located</a:t>
            </a:r>
            <a:r>
              <a:rPr sz="155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55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55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Networks</a:t>
            </a:r>
            <a:r>
              <a:rPr sz="15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University. To</a:t>
            </a:r>
            <a:r>
              <a:rPr sz="155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access</a:t>
            </a:r>
            <a:r>
              <a:rPr sz="155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spc="-25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complete</a:t>
            </a:r>
            <a:r>
              <a:rPr sz="155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55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55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training,</a:t>
            </a:r>
            <a:r>
              <a:rPr sz="155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55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15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155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55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55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Networks</a:t>
            </a:r>
            <a:r>
              <a:rPr sz="155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University</a:t>
            </a:r>
            <a:r>
              <a:rPr sz="155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account</a:t>
            </a:r>
            <a:r>
              <a:rPr sz="15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550" b="1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404040"/>
                </a:solidFill>
                <a:latin typeface="Calibri"/>
                <a:cs typeface="Calibri"/>
              </a:rPr>
              <a:t>addition</a:t>
            </a:r>
            <a:r>
              <a:rPr sz="1550" b="1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404040"/>
                </a:solidFill>
                <a:latin typeface="Calibri"/>
                <a:cs typeface="Calibri"/>
              </a:rPr>
              <a:t>to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5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5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5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Portal</a:t>
            </a:r>
            <a:r>
              <a:rPr sz="15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account.</a:t>
            </a:r>
            <a:r>
              <a:rPr sz="155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These</a:t>
            </a:r>
            <a:r>
              <a:rPr sz="155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55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15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separate</a:t>
            </a:r>
            <a:r>
              <a:rPr sz="15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portals</a:t>
            </a:r>
            <a:r>
              <a:rPr sz="155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with</a:t>
            </a:r>
            <a:r>
              <a:rPr sz="15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separate</a:t>
            </a:r>
            <a:r>
              <a:rPr sz="155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404040"/>
                </a:solidFill>
                <a:latin typeface="Calibri"/>
                <a:cs typeface="Calibri"/>
              </a:rPr>
              <a:t>logins.</a:t>
            </a:r>
            <a:endParaRPr sz="1550" dirty="0">
              <a:latin typeface="Calibri"/>
              <a:cs typeface="Calibri"/>
            </a:endParaRPr>
          </a:p>
          <a:p>
            <a:pPr marL="77470">
              <a:lnSpc>
                <a:spcPct val="100000"/>
              </a:lnSpc>
              <a:spcBef>
                <a:spcPts val="665"/>
              </a:spcBef>
            </a:pP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See</a:t>
            </a:r>
            <a:r>
              <a:rPr sz="15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instructions</a:t>
            </a:r>
            <a:r>
              <a:rPr sz="155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below</a:t>
            </a:r>
            <a:r>
              <a:rPr sz="15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155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155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5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155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5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404040"/>
                </a:solidFill>
                <a:latin typeface="Calibri"/>
                <a:cs typeface="Calibri"/>
              </a:rPr>
              <a:t>MyRUCKUS</a:t>
            </a:r>
            <a:r>
              <a:rPr sz="1550" b="1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account</a:t>
            </a:r>
            <a:r>
              <a:rPr sz="15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5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5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do</a:t>
            </a:r>
            <a:r>
              <a:rPr sz="15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15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already</a:t>
            </a:r>
            <a:r>
              <a:rPr sz="155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155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spc="-20" dirty="0">
                <a:solidFill>
                  <a:srgbClr val="404040"/>
                </a:solidFill>
                <a:latin typeface="Calibri"/>
                <a:cs typeface="Calibri"/>
              </a:rPr>
              <a:t>one:</a:t>
            </a:r>
            <a:endParaRPr sz="1550" dirty="0">
              <a:latin typeface="Calibri"/>
              <a:cs typeface="Calibri"/>
            </a:endParaRPr>
          </a:p>
          <a:p>
            <a:pPr marL="364490" indent="-28702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364490" algn="l"/>
              </a:tabLst>
            </a:pP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Access</a:t>
            </a:r>
            <a:r>
              <a:rPr sz="155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55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Training</a:t>
            </a:r>
            <a:r>
              <a:rPr sz="155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55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Certifications</a:t>
            </a:r>
            <a:r>
              <a:rPr sz="15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section</a:t>
            </a:r>
            <a:r>
              <a:rPr sz="1550" spc="1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15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u="sng" spc="-1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3"/>
              </a:rPr>
              <a:t>ruckusnetworks.com</a:t>
            </a:r>
            <a:endParaRPr sz="1550" dirty="0">
              <a:latin typeface="Calibri"/>
              <a:cs typeface="Calibri"/>
            </a:endParaRPr>
          </a:p>
          <a:p>
            <a:pPr marL="364490" indent="-287020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364490" algn="l"/>
              </a:tabLst>
            </a:pP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Select</a:t>
            </a:r>
            <a:r>
              <a:rPr sz="155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1550" b="1" dirty="0">
                <a:solidFill>
                  <a:srgbClr val="404040"/>
                </a:solidFill>
                <a:latin typeface="Calibri"/>
                <a:cs typeface="Calibri"/>
              </a:rPr>
              <a:t>Login to</a:t>
            </a:r>
            <a:r>
              <a:rPr sz="1550" b="1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550" b="1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404040"/>
                </a:solidFill>
                <a:latin typeface="Calibri"/>
                <a:cs typeface="Calibri"/>
              </a:rPr>
              <a:t>Networks</a:t>
            </a:r>
            <a:r>
              <a:rPr sz="1550" b="1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404040"/>
                </a:solidFill>
                <a:latin typeface="Calibri"/>
                <a:cs typeface="Calibri"/>
              </a:rPr>
              <a:t>University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55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(at</a:t>
            </a:r>
            <a:r>
              <a:rPr sz="155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5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bottom</a:t>
            </a:r>
            <a:r>
              <a:rPr sz="15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155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55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page)</a:t>
            </a:r>
            <a:r>
              <a:rPr sz="155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5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155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550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404040"/>
                </a:solidFill>
                <a:latin typeface="Calibri"/>
                <a:cs typeface="Calibri"/>
              </a:rPr>
              <a:t>account.</a:t>
            </a:r>
            <a:endParaRPr sz="1550" dirty="0">
              <a:latin typeface="Calibri"/>
              <a:cs typeface="Calibri"/>
            </a:endParaRPr>
          </a:p>
          <a:p>
            <a:pPr marL="364490" marR="2782570" indent="-287020">
              <a:lnSpc>
                <a:spcPts val="1730"/>
              </a:lnSpc>
              <a:spcBef>
                <a:spcPts val="470"/>
              </a:spcBef>
              <a:buFont typeface="Arial MT"/>
              <a:buChar char="•"/>
              <a:tabLst>
                <a:tab pos="364490" algn="l"/>
              </a:tabLst>
            </a:pP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Or,</a:t>
            </a:r>
            <a:r>
              <a:rPr sz="155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complete</a:t>
            </a:r>
            <a:r>
              <a:rPr sz="15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550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new</a:t>
            </a:r>
            <a:r>
              <a:rPr sz="15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user</a:t>
            </a:r>
            <a:r>
              <a:rPr sz="155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registration</a:t>
            </a:r>
            <a:r>
              <a:rPr sz="1550" spc="1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u="sng" dirty="0">
                <a:solidFill>
                  <a:srgbClr val="F36E1F"/>
                </a:solidFill>
                <a:uFill>
                  <a:solidFill>
                    <a:srgbClr val="F36E1F"/>
                  </a:solidFill>
                </a:uFill>
                <a:latin typeface="Calibri"/>
                <a:cs typeface="Calibri"/>
                <a:hlinkClick r:id="rId4"/>
              </a:rPr>
              <a:t>here</a:t>
            </a:r>
            <a:r>
              <a:rPr sz="1550" b="1" spc="105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155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click</a:t>
            </a:r>
            <a:r>
              <a:rPr sz="155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155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1550" b="1" dirty="0">
                <a:solidFill>
                  <a:srgbClr val="404040"/>
                </a:solidFill>
                <a:latin typeface="Calibri"/>
                <a:cs typeface="Calibri"/>
              </a:rPr>
              <a:t>Sign</a:t>
            </a:r>
            <a:r>
              <a:rPr sz="1550" b="1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404040"/>
                </a:solidFill>
                <a:latin typeface="Calibri"/>
                <a:cs typeface="Calibri"/>
              </a:rPr>
              <a:t>Up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55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55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enter</a:t>
            </a:r>
            <a:r>
              <a:rPr sz="155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5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e-mail</a:t>
            </a:r>
            <a:r>
              <a:rPr sz="155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55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404040"/>
                </a:solidFill>
                <a:latin typeface="Calibri"/>
                <a:cs typeface="Calibri"/>
              </a:rPr>
              <a:t>receive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55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verification</a:t>
            </a:r>
            <a:r>
              <a:rPr sz="155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code</a:t>
            </a:r>
            <a:r>
              <a:rPr sz="15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550" spc="1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404040"/>
                </a:solidFill>
                <a:latin typeface="Calibri"/>
                <a:cs typeface="Calibri"/>
              </a:rPr>
              <a:t>proceed.</a:t>
            </a:r>
            <a:endParaRPr sz="1550" dirty="0">
              <a:latin typeface="Calibri"/>
              <a:cs typeface="Calibri"/>
            </a:endParaRPr>
          </a:p>
          <a:p>
            <a:pPr marL="364490" marR="2747010" indent="-287655">
              <a:lnSpc>
                <a:spcPts val="1730"/>
              </a:lnSpc>
              <a:spcBef>
                <a:spcPts val="650"/>
              </a:spcBef>
              <a:buFont typeface="Arial MT"/>
              <a:buChar char="•"/>
              <a:tabLst>
                <a:tab pos="364490" algn="l"/>
              </a:tabLst>
            </a:pP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Please</a:t>
            </a:r>
            <a:r>
              <a:rPr sz="15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also</a:t>
            </a:r>
            <a:r>
              <a:rPr sz="15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view</a:t>
            </a:r>
            <a:r>
              <a:rPr sz="155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5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“Learn</a:t>
            </a:r>
            <a:r>
              <a:rPr sz="155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155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5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create</a:t>
            </a:r>
            <a:r>
              <a:rPr sz="155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15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account”</a:t>
            </a:r>
            <a:r>
              <a:rPr sz="155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video.</a:t>
            </a:r>
            <a:r>
              <a:rPr sz="155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155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walks</a:t>
            </a:r>
            <a:r>
              <a:rPr sz="15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5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through</a:t>
            </a:r>
            <a:r>
              <a:rPr sz="155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1550" spc="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55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set</a:t>
            </a:r>
            <a:r>
              <a:rPr sz="155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spc="-25" dirty="0">
                <a:solidFill>
                  <a:srgbClr val="404040"/>
                </a:solidFill>
                <a:latin typeface="Calibri"/>
                <a:cs typeface="Calibri"/>
              </a:rPr>
              <a:t>up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550" spc="1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404040"/>
                </a:solidFill>
                <a:latin typeface="Calibri"/>
                <a:cs typeface="Calibri"/>
              </a:rPr>
              <a:t>MyRUCKUS</a:t>
            </a:r>
            <a:r>
              <a:rPr sz="155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404040"/>
                </a:solidFill>
                <a:latin typeface="Calibri"/>
                <a:cs typeface="Calibri"/>
              </a:rPr>
              <a:t>account.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 dirty="0">
              <a:latin typeface="Calibri"/>
              <a:cs typeface="Calibri"/>
            </a:endParaRPr>
          </a:p>
          <a:p>
            <a:pPr marL="12700" marR="5080">
              <a:lnSpc>
                <a:spcPct val="83700"/>
              </a:lnSpc>
            </a:pP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*IMPORTANT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7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7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company</a:t>
            </a:r>
            <a:r>
              <a:rPr sz="17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e-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mail</a:t>
            </a:r>
            <a:r>
              <a:rPr sz="17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(your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rwbigdog</a:t>
            </a:r>
            <a:r>
              <a:rPr sz="17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username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used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Portal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login</a:t>
            </a:r>
            <a:r>
              <a:rPr sz="17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only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7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cannot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used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7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accessing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7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Networks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University).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Networks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University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username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should</a:t>
            </a:r>
            <a:r>
              <a:rPr sz="17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7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company</a:t>
            </a:r>
            <a:r>
              <a:rPr sz="17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e-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mail</a:t>
            </a:r>
            <a:r>
              <a:rPr sz="17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address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Do</a:t>
            </a:r>
            <a:r>
              <a:rPr sz="1700" u="heavy" spc="-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not</a:t>
            </a:r>
            <a:r>
              <a:rPr sz="1700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700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register</a:t>
            </a:r>
            <a:r>
              <a:rPr sz="1700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using</a:t>
            </a:r>
            <a:r>
              <a:rPr sz="1700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</a:t>
            </a:r>
            <a:r>
              <a:rPr sz="1700" u="heavy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personal</a:t>
            </a:r>
            <a:r>
              <a:rPr sz="1700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700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e-</a:t>
            </a:r>
            <a:r>
              <a:rPr sz="1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mail</a:t>
            </a:r>
            <a:r>
              <a:rPr sz="1700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7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address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7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7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inhibit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certifications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being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 properly</a:t>
            </a:r>
            <a:r>
              <a:rPr sz="17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tied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7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Portal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account</a:t>
            </a:r>
            <a:r>
              <a:rPr sz="17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record.</a:t>
            </a:r>
            <a:endParaRPr sz="17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23973" y="6603760"/>
            <a:ext cx="678397" cy="20403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5618992" y="919227"/>
            <a:ext cx="6396355" cy="4431665"/>
            <a:chOff x="5618992" y="919227"/>
            <a:chExt cx="6396355" cy="443166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18992" y="919227"/>
              <a:ext cx="4841743" cy="16051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10927" y="1993900"/>
              <a:ext cx="2304287" cy="3356737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460383"/>
            <a:ext cx="12189460" cy="3987800"/>
            <a:chOff x="0" y="2460383"/>
            <a:chExt cx="12189460" cy="3987800"/>
          </a:xfrm>
        </p:grpSpPr>
        <p:sp>
          <p:nvSpPr>
            <p:cNvPr id="3" name="object 3"/>
            <p:cNvSpPr/>
            <p:nvPr/>
          </p:nvSpPr>
          <p:spPr>
            <a:xfrm>
              <a:off x="9143" y="2460383"/>
              <a:ext cx="12179300" cy="3228340"/>
            </a:xfrm>
            <a:custGeom>
              <a:avLst/>
              <a:gdLst/>
              <a:ahLst/>
              <a:cxnLst/>
              <a:rect l="l" t="t" r="r" b="b"/>
              <a:pathLst>
                <a:path w="12179300" h="3228340">
                  <a:moveTo>
                    <a:pt x="12179300" y="0"/>
                  </a:moveTo>
                  <a:lnTo>
                    <a:pt x="0" y="0"/>
                  </a:lnTo>
                  <a:lnTo>
                    <a:pt x="0" y="3228340"/>
                  </a:lnTo>
                  <a:lnTo>
                    <a:pt x="12179300" y="3228340"/>
                  </a:lnTo>
                  <a:lnTo>
                    <a:pt x="1217930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5688990"/>
              <a:ext cx="12189460" cy="759460"/>
            </a:xfrm>
            <a:custGeom>
              <a:avLst/>
              <a:gdLst/>
              <a:ahLst/>
              <a:cxnLst/>
              <a:rect l="l" t="t" r="r" b="b"/>
              <a:pathLst>
                <a:path w="12189460" h="759460">
                  <a:moveTo>
                    <a:pt x="12188952" y="0"/>
                  </a:moveTo>
                  <a:lnTo>
                    <a:pt x="0" y="0"/>
                  </a:lnTo>
                  <a:lnTo>
                    <a:pt x="0" y="759142"/>
                  </a:lnTo>
                  <a:lnTo>
                    <a:pt x="12188952" y="759142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1209040">
              <a:lnSpc>
                <a:spcPct val="100899"/>
              </a:lnSpc>
              <a:spcBef>
                <a:spcPts val="120"/>
              </a:spcBef>
            </a:pPr>
            <a:r>
              <a:rPr dirty="0"/>
              <a:t>Once</a:t>
            </a:r>
            <a:r>
              <a:rPr spc="35" dirty="0"/>
              <a:t> </a:t>
            </a:r>
            <a:r>
              <a:rPr dirty="0"/>
              <a:t>the</a:t>
            </a:r>
            <a:r>
              <a:rPr spc="70" dirty="0"/>
              <a:t> </a:t>
            </a:r>
            <a:r>
              <a:rPr dirty="0"/>
              <a:t>prior</a:t>
            </a:r>
            <a:r>
              <a:rPr spc="80" dirty="0"/>
              <a:t> </a:t>
            </a:r>
            <a:r>
              <a:rPr dirty="0"/>
              <a:t>steps</a:t>
            </a:r>
            <a:r>
              <a:rPr spc="30" dirty="0"/>
              <a:t> </a:t>
            </a:r>
            <a:r>
              <a:rPr dirty="0"/>
              <a:t>are</a:t>
            </a:r>
            <a:r>
              <a:rPr spc="85" dirty="0"/>
              <a:t> </a:t>
            </a:r>
            <a:r>
              <a:rPr dirty="0"/>
              <a:t>complete,</a:t>
            </a:r>
            <a:r>
              <a:rPr spc="100" dirty="0"/>
              <a:t>  </a:t>
            </a:r>
            <a:r>
              <a:rPr dirty="0"/>
              <a:t>we</a:t>
            </a:r>
            <a:r>
              <a:rPr spc="50" dirty="0"/>
              <a:t> </a:t>
            </a:r>
            <a:r>
              <a:rPr dirty="0"/>
              <a:t>recommend</a:t>
            </a:r>
            <a:r>
              <a:rPr spc="55" dirty="0"/>
              <a:t> </a:t>
            </a:r>
            <a:r>
              <a:rPr dirty="0"/>
              <a:t>waiting</a:t>
            </a:r>
            <a:r>
              <a:rPr spc="50" dirty="0"/>
              <a:t> </a:t>
            </a:r>
            <a:r>
              <a:rPr dirty="0"/>
              <a:t>~15</a:t>
            </a:r>
            <a:r>
              <a:rPr spc="45" dirty="0"/>
              <a:t> </a:t>
            </a:r>
            <a:r>
              <a:rPr dirty="0"/>
              <a:t>minutes</a:t>
            </a:r>
            <a:r>
              <a:rPr spc="30" dirty="0"/>
              <a:t> </a:t>
            </a:r>
            <a:r>
              <a:rPr dirty="0"/>
              <a:t>before</a:t>
            </a:r>
            <a:r>
              <a:rPr spc="80" dirty="0"/>
              <a:t> </a:t>
            </a:r>
            <a:r>
              <a:rPr b="1" dirty="0">
                <a:latin typeface="Calibri"/>
                <a:cs typeface="Calibri"/>
              </a:rPr>
              <a:t>logging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in</a:t>
            </a:r>
            <a:r>
              <a:rPr b="1" spc="8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to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access</a:t>
            </a:r>
            <a:r>
              <a:rPr b="1" spc="6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RUCKUS</a:t>
            </a:r>
            <a:r>
              <a:rPr b="1" spc="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training</a:t>
            </a:r>
            <a:r>
              <a:rPr b="1" spc="4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within </a:t>
            </a:r>
            <a:r>
              <a:rPr b="1" u="sng" spc="-4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2"/>
              </a:rPr>
              <a:t>RUCKUS </a:t>
            </a:r>
            <a:r>
              <a:rPr b="1" u="sng" spc="-45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2"/>
              </a:rPr>
              <a:t>Networks</a:t>
            </a:r>
            <a:r>
              <a:rPr b="1" u="sng" spc="-95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</a:rPr>
              <a:t> </a:t>
            </a:r>
            <a:r>
              <a:rPr b="1" u="sng" spc="-1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2"/>
              </a:rPr>
              <a:t>University</a:t>
            </a:r>
            <a:r>
              <a:rPr spc="-10" dirty="0"/>
              <a:t>.</a:t>
            </a: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This</a:t>
            </a:r>
            <a:r>
              <a:rPr spc="35" dirty="0"/>
              <a:t> </a:t>
            </a:r>
            <a:r>
              <a:rPr dirty="0"/>
              <a:t>will</a:t>
            </a:r>
            <a:r>
              <a:rPr spc="35" dirty="0"/>
              <a:t> </a:t>
            </a:r>
            <a:r>
              <a:rPr dirty="0"/>
              <a:t>ensure</a:t>
            </a:r>
            <a:r>
              <a:rPr spc="30" dirty="0"/>
              <a:t> </a:t>
            </a:r>
            <a:r>
              <a:rPr dirty="0"/>
              <a:t>your</a:t>
            </a:r>
            <a:r>
              <a:rPr spc="70" dirty="0"/>
              <a:t> </a:t>
            </a:r>
            <a:r>
              <a:rPr dirty="0"/>
              <a:t>profile</a:t>
            </a:r>
            <a:r>
              <a:rPr spc="50" dirty="0"/>
              <a:t> </a:t>
            </a:r>
            <a:r>
              <a:rPr dirty="0"/>
              <a:t>is</a:t>
            </a:r>
            <a:r>
              <a:rPr spc="95" dirty="0"/>
              <a:t> </a:t>
            </a:r>
            <a:r>
              <a:rPr dirty="0"/>
              <a:t>assigned</a:t>
            </a:r>
            <a:r>
              <a:rPr spc="110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dirty="0"/>
              <a:t>proper</a:t>
            </a:r>
            <a:r>
              <a:rPr spc="35" dirty="0"/>
              <a:t> </a:t>
            </a:r>
            <a:r>
              <a:rPr dirty="0"/>
              <a:t>“Partner”</a:t>
            </a:r>
            <a:r>
              <a:rPr spc="45" dirty="0"/>
              <a:t> </a:t>
            </a:r>
            <a:r>
              <a:rPr dirty="0"/>
              <a:t>permissions</a:t>
            </a:r>
            <a:r>
              <a:rPr spc="20" dirty="0"/>
              <a:t> </a:t>
            </a:r>
            <a:r>
              <a:rPr dirty="0"/>
              <a:t>based</a:t>
            </a:r>
            <a:r>
              <a:rPr spc="105" dirty="0"/>
              <a:t> </a:t>
            </a:r>
            <a:r>
              <a:rPr dirty="0"/>
              <a:t>on</a:t>
            </a:r>
            <a:r>
              <a:rPr spc="100" dirty="0"/>
              <a:t> </a:t>
            </a:r>
            <a:r>
              <a:rPr dirty="0"/>
              <a:t>your</a:t>
            </a:r>
            <a:r>
              <a:rPr spc="90" dirty="0"/>
              <a:t> </a:t>
            </a:r>
            <a:r>
              <a:rPr dirty="0"/>
              <a:t>company</a:t>
            </a:r>
            <a:r>
              <a:rPr spc="65" dirty="0"/>
              <a:t> </a:t>
            </a:r>
            <a:r>
              <a:rPr dirty="0"/>
              <a:t>e-mail</a:t>
            </a:r>
            <a:r>
              <a:rPr spc="65" dirty="0"/>
              <a:t> </a:t>
            </a:r>
            <a:r>
              <a:rPr dirty="0"/>
              <a:t>domain.</a:t>
            </a:r>
            <a:r>
              <a:rPr spc="100" dirty="0"/>
              <a:t> </a:t>
            </a:r>
            <a:r>
              <a:rPr dirty="0"/>
              <a:t>Again,</a:t>
            </a:r>
            <a:r>
              <a:rPr spc="105" dirty="0"/>
              <a:t> </a:t>
            </a:r>
            <a:r>
              <a:rPr dirty="0"/>
              <a:t>if</a:t>
            </a:r>
            <a:r>
              <a:rPr spc="5" dirty="0"/>
              <a:t> </a:t>
            </a:r>
            <a:r>
              <a:rPr dirty="0"/>
              <a:t>you</a:t>
            </a:r>
            <a:r>
              <a:rPr spc="20" dirty="0"/>
              <a:t> </a:t>
            </a:r>
            <a:r>
              <a:rPr spc="-10" dirty="0"/>
              <a:t>register</a:t>
            </a:r>
          </a:p>
          <a:p>
            <a:pPr marL="12700" marR="99060">
              <a:lnSpc>
                <a:spcPct val="100800"/>
              </a:lnSpc>
              <a:spcBef>
                <a:spcPts val="70"/>
              </a:spcBef>
            </a:pPr>
            <a:r>
              <a:rPr dirty="0"/>
              <a:t>using</a:t>
            </a:r>
            <a:r>
              <a:rPr spc="80" dirty="0"/>
              <a:t> </a:t>
            </a:r>
            <a:r>
              <a:rPr dirty="0"/>
              <a:t>a personal</a:t>
            </a:r>
            <a:r>
              <a:rPr spc="35" dirty="0"/>
              <a:t> </a:t>
            </a:r>
            <a:r>
              <a:rPr spc="-10" dirty="0"/>
              <a:t>e-</a:t>
            </a:r>
            <a:r>
              <a:rPr dirty="0"/>
              <a:t>mail</a:t>
            </a:r>
            <a:r>
              <a:rPr spc="30" dirty="0"/>
              <a:t> </a:t>
            </a:r>
            <a:r>
              <a:rPr dirty="0"/>
              <a:t>address,</a:t>
            </a:r>
            <a:r>
              <a:rPr spc="-5" dirty="0"/>
              <a:t> </a:t>
            </a:r>
            <a:r>
              <a:rPr dirty="0"/>
              <a:t>your</a:t>
            </a:r>
            <a:r>
              <a:rPr spc="55" dirty="0"/>
              <a:t> </a:t>
            </a:r>
            <a:r>
              <a:rPr dirty="0"/>
              <a:t>profile</a:t>
            </a:r>
            <a:r>
              <a:rPr spc="35" dirty="0"/>
              <a:t> </a:t>
            </a:r>
            <a:r>
              <a:rPr dirty="0"/>
              <a:t>will</a:t>
            </a:r>
            <a:r>
              <a:rPr spc="-45" dirty="0"/>
              <a:t> </a:t>
            </a:r>
            <a:r>
              <a:rPr dirty="0"/>
              <a:t>not</a:t>
            </a:r>
            <a:r>
              <a:rPr spc="85" dirty="0"/>
              <a:t> </a:t>
            </a:r>
            <a:r>
              <a:rPr dirty="0"/>
              <a:t>be</a:t>
            </a:r>
            <a:r>
              <a:rPr spc="35" dirty="0"/>
              <a:t> </a:t>
            </a:r>
            <a:r>
              <a:rPr dirty="0"/>
              <a:t>tagged</a:t>
            </a:r>
            <a:r>
              <a:rPr spc="65" dirty="0"/>
              <a:t> </a:t>
            </a:r>
            <a:r>
              <a:rPr dirty="0"/>
              <a:t>as</a:t>
            </a:r>
            <a:r>
              <a:rPr spc="65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dirty="0"/>
              <a:t>Partner</a:t>
            </a:r>
            <a:r>
              <a:rPr spc="65" dirty="0"/>
              <a:t> </a:t>
            </a:r>
            <a:r>
              <a:rPr dirty="0"/>
              <a:t>account</a:t>
            </a:r>
            <a:r>
              <a:rPr spc="80" dirty="0"/>
              <a:t> </a:t>
            </a:r>
            <a:r>
              <a:rPr dirty="0"/>
              <a:t>and</a:t>
            </a:r>
            <a:r>
              <a:rPr spc="70" dirty="0"/>
              <a:t> </a:t>
            </a:r>
            <a:r>
              <a:rPr dirty="0"/>
              <a:t>you</a:t>
            </a:r>
            <a:r>
              <a:rPr spc="65" dirty="0"/>
              <a:t> </a:t>
            </a:r>
            <a:r>
              <a:rPr dirty="0"/>
              <a:t>will</a:t>
            </a:r>
            <a:r>
              <a:rPr spc="30" dirty="0"/>
              <a:t> </a:t>
            </a:r>
            <a:r>
              <a:rPr dirty="0"/>
              <a:t>not</a:t>
            </a:r>
            <a:r>
              <a:rPr spc="85" dirty="0"/>
              <a:t> </a:t>
            </a:r>
            <a:r>
              <a:rPr dirty="0"/>
              <a:t>be</a:t>
            </a:r>
            <a:r>
              <a:rPr spc="35" dirty="0"/>
              <a:t> </a:t>
            </a:r>
            <a:r>
              <a:rPr dirty="0"/>
              <a:t>able</a:t>
            </a:r>
            <a:r>
              <a:rPr spc="35" dirty="0"/>
              <a:t> </a:t>
            </a:r>
            <a:r>
              <a:rPr dirty="0"/>
              <a:t>to</a:t>
            </a:r>
            <a:r>
              <a:rPr spc="65" dirty="0"/>
              <a:t> </a:t>
            </a:r>
            <a:r>
              <a:rPr dirty="0"/>
              <a:t>access</a:t>
            </a:r>
            <a:r>
              <a:rPr spc="-15" dirty="0"/>
              <a:t> </a:t>
            </a:r>
            <a:r>
              <a:rPr dirty="0"/>
              <a:t>the</a:t>
            </a:r>
            <a:r>
              <a:rPr spc="35" dirty="0"/>
              <a:t> </a:t>
            </a:r>
            <a:r>
              <a:rPr dirty="0"/>
              <a:t>RUCKUS</a:t>
            </a:r>
            <a:r>
              <a:rPr spc="25" dirty="0"/>
              <a:t> </a:t>
            </a:r>
            <a:r>
              <a:rPr spc="-10" dirty="0"/>
              <a:t>partner training.</a:t>
            </a: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b="1" dirty="0">
                <a:latin typeface="Calibri"/>
                <a:cs typeface="Calibri"/>
              </a:rPr>
              <a:t>How</a:t>
            </a:r>
            <a:r>
              <a:rPr b="1" spc="8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to</a:t>
            </a:r>
            <a:r>
              <a:rPr b="1" spc="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find</a:t>
            </a:r>
            <a:r>
              <a:rPr b="1" spc="1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and</a:t>
            </a:r>
            <a:r>
              <a:rPr b="1" spc="9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access</a:t>
            </a:r>
            <a:r>
              <a:rPr b="1" spc="6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RUCKUS</a:t>
            </a:r>
            <a:r>
              <a:rPr b="1" spc="6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partner</a:t>
            </a:r>
            <a:r>
              <a:rPr b="1" spc="4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training</a:t>
            </a:r>
            <a:r>
              <a:rPr spc="-10" dirty="0"/>
              <a:t>:</a:t>
            </a:r>
          </a:p>
          <a:p>
            <a:pPr marL="299720" indent="-287020">
              <a:lnSpc>
                <a:spcPct val="100000"/>
              </a:lnSpc>
              <a:spcBef>
                <a:spcPts val="880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/>
              <a:t>You</a:t>
            </a:r>
            <a:r>
              <a:rPr spc="-50" dirty="0"/>
              <a:t> </a:t>
            </a:r>
            <a:r>
              <a:rPr dirty="0"/>
              <a:t>can</a:t>
            </a:r>
            <a:r>
              <a:rPr spc="45" dirty="0"/>
              <a:t> </a:t>
            </a:r>
            <a:r>
              <a:rPr dirty="0"/>
              <a:t>navigate</a:t>
            </a:r>
            <a:r>
              <a:rPr spc="25" dirty="0"/>
              <a:t> </a:t>
            </a:r>
            <a:r>
              <a:rPr dirty="0"/>
              <a:t>to</a:t>
            </a:r>
            <a:r>
              <a:rPr spc="85" dirty="0"/>
              <a:t> </a:t>
            </a:r>
            <a:r>
              <a:rPr dirty="0"/>
              <a:t>all RUCKUS</a:t>
            </a:r>
            <a:r>
              <a:rPr spc="40" dirty="0"/>
              <a:t> </a:t>
            </a:r>
            <a:r>
              <a:rPr dirty="0"/>
              <a:t>Partner</a:t>
            </a:r>
            <a:r>
              <a:rPr spc="50" dirty="0"/>
              <a:t> </a:t>
            </a:r>
            <a:r>
              <a:rPr dirty="0"/>
              <a:t>training</a:t>
            </a:r>
            <a:r>
              <a:rPr spc="75" dirty="0"/>
              <a:t> </a:t>
            </a:r>
            <a:r>
              <a:rPr spc="-25" dirty="0"/>
              <a:t>curriculums</a:t>
            </a:r>
            <a:r>
              <a:rPr spc="40" dirty="0"/>
              <a:t> </a:t>
            </a:r>
            <a:r>
              <a:rPr dirty="0"/>
              <a:t>directly</a:t>
            </a:r>
            <a:r>
              <a:rPr spc="110" dirty="0"/>
              <a:t> </a:t>
            </a:r>
            <a:r>
              <a:rPr dirty="0"/>
              <a:t>from</a:t>
            </a:r>
            <a:r>
              <a:rPr spc="80" dirty="0"/>
              <a:t> </a:t>
            </a:r>
            <a:r>
              <a:rPr dirty="0"/>
              <a:t>the</a:t>
            </a:r>
            <a:r>
              <a:rPr spc="55" dirty="0"/>
              <a:t> </a:t>
            </a:r>
            <a:r>
              <a:rPr b="1" u="sng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3"/>
              </a:rPr>
              <a:t>RUCKUS</a:t>
            </a:r>
            <a:r>
              <a:rPr b="1" u="sng" spc="15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</a:rPr>
              <a:t> </a:t>
            </a:r>
            <a:r>
              <a:rPr b="1" u="sng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3"/>
              </a:rPr>
              <a:t>Partner</a:t>
            </a:r>
            <a:r>
              <a:rPr b="1" u="sng" spc="8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</a:rPr>
              <a:t> </a:t>
            </a:r>
            <a:r>
              <a:rPr b="1" u="sng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3"/>
              </a:rPr>
              <a:t>Porta</a:t>
            </a:r>
            <a:r>
              <a:rPr b="1" u="sng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</a:rPr>
              <a:t>l</a:t>
            </a:r>
            <a:r>
              <a:rPr b="1" u="sng" spc="5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</a:rPr>
              <a:t> </a:t>
            </a:r>
            <a:r>
              <a:rPr b="1" u="sng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3"/>
              </a:rPr>
              <a:t>training</a:t>
            </a:r>
            <a:r>
              <a:rPr b="1" u="sng" spc="1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</a:rPr>
              <a:t> </a:t>
            </a:r>
            <a:r>
              <a:rPr b="1" u="sng" spc="-1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3"/>
              </a:rPr>
              <a:t>page</a:t>
            </a:r>
            <a:r>
              <a:rPr spc="-10" dirty="0"/>
              <a:t>.</a:t>
            </a:r>
          </a:p>
          <a:p>
            <a:pPr marL="299720" marR="563245" indent="-287655">
              <a:lnSpc>
                <a:spcPct val="100800"/>
              </a:lnSpc>
              <a:spcBef>
                <a:spcPts val="115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/>
              <a:t>You</a:t>
            </a:r>
            <a:r>
              <a:rPr spc="-50" dirty="0"/>
              <a:t> </a:t>
            </a:r>
            <a:r>
              <a:rPr dirty="0"/>
              <a:t>can</a:t>
            </a:r>
            <a:r>
              <a:rPr spc="55" dirty="0"/>
              <a:t> </a:t>
            </a:r>
            <a:r>
              <a:rPr dirty="0"/>
              <a:t>navigate</a:t>
            </a:r>
            <a:r>
              <a:rPr spc="25" dirty="0"/>
              <a:t> </a:t>
            </a:r>
            <a:r>
              <a:rPr dirty="0"/>
              <a:t>to</a:t>
            </a:r>
            <a:r>
              <a:rPr spc="90" dirty="0"/>
              <a:t> </a:t>
            </a:r>
            <a:r>
              <a:rPr dirty="0"/>
              <a:t>all</a:t>
            </a:r>
            <a:r>
              <a:rPr spc="5" dirty="0"/>
              <a:t> </a:t>
            </a:r>
            <a:r>
              <a:rPr dirty="0"/>
              <a:t>RUCKUS</a:t>
            </a:r>
            <a:r>
              <a:rPr spc="45" dirty="0"/>
              <a:t> </a:t>
            </a:r>
            <a:r>
              <a:rPr dirty="0"/>
              <a:t>Partner</a:t>
            </a:r>
            <a:r>
              <a:rPr spc="50" dirty="0"/>
              <a:t> </a:t>
            </a:r>
            <a:r>
              <a:rPr dirty="0"/>
              <a:t>training</a:t>
            </a:r>
            <a:r>
              <a:rPr spc="75" dirty="0"/>
              <a:t> </a:t>
            </a:r>
            <a:r>
              <a:rPr dirty="0"/>
              <a:t>within</a:t>
            </a:r>
            <a:r>
              <a:rPr spc="75" dirty="0"/>
              <a:t> </a:t>
            </a:r>
            <a:r>
              <a:rPr b="1" u="sng" dirty="0">
                <a:solidFill>
                  <a:srgbClr val="F36E1F"/>
                </a:solidFill>
                <a:uFill>
                  <a:solidFill>
                    <a:srgbClr val="F36E1F"/>
                  </a:solidFill>
                </a:uFill>
                <a:latin typeface="Calibri"/>
                <a:cs typeface="Calibri"/>
                <a:hlinkClick r:id="rId4"/>
              </a:rPr>
              <a:t>RUCKUS</a:t>
            </a:r>
            <a:r>
              <a:rPr b="1" u="sng" spc="50" dirty="0">
                <a:solidFill>
                  <a:srgbClr val="F36E1F"/>
                </a:solidFill>
                <a:uFill>
                  <a:solidFill>
                    <a:srgbClr val="F36E1F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b="1" u="sng" dirty="0">
                <a:solidFill>
                  <a:srgbClr val="F36E1F"/>
                </a:solidFill>
                <a:uFill>
                  <a:solidFill>
                    <a:srgbClr val="F36E1F"/>
                  </a:solidFill>
                </a:uFill>
                <a:latin typeface="Calibri"/>
                <a:cs typeface="Calibri"/>
                <a:hlinkClick r:id="rId4"/>
              </a:rPr>
              <a:t>Networks</a:t>
            </a:r>
            <a:r>
              <a:rPr b="1" u="sng" spc="35" dirty="0">
                <a:solidFill>
                  <a:srgbClr val="F36E1F"/>
                </a:solidFill>
                <a:uFill>
                  <a:solidFill>
                    <a:srgbClr val="F36E1F"/>
                  </a:solidFill>
                </a:uFill>
                <a:latin typeface="Calibri"/>
                <a:cs typeface="Calibri"/>
              </a:rPr>
              <a:t> </a:t>
            </a:r>
            <a:r>
              <a:rPr b="1" u="sng" dirty="0">
                <a:solidFill>
                  <a:srgbClr val="F36E1F"/>
                </a:solidFill>
                <a:uFill>
                  <a:solidFill>
                    <a:srgbClr val="F36E1F"/>
                  </a:solidFill>
                </a:uFill>
                <a:latin typeface="Calibri"/>
                <a:cs typeface="Calibri"/>
                <a:hlinkClick r:id="rId4"/>
              </a:rPr>
              <a:t>University</a:t>
            </a:r>
            <a:r>
              <a:rPr b="1" spc="165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dirty="0"/>
              <a:t>via</a:t>
            </a:r>
            <a:r>
              <a:rPr spc="50" dirty="0"/>
              <a:t> </a:t>
            </a:r>
            <a:r>
              <a:rPr b="1" dirty="0">
                <a:solidFill>
                  <a:srgbClr val="F36E1F"/>
                </a:solidFill>
                <a:latin typeface="Calibri"/>
                <a:cs typeface="Calibri"/>
              </a:rPr>
              <a:t>Catalog</a:t>
            </a:r>
            <a:r>
              <a:rPr b="1" spc="-10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36E1F"/>
                </a:solidFill>
                <a:latin typeface="Wingdings"/>
                <a:cs typeface="Wingdings"/>
              </a:rPr>
              <a:t></a:t>
            </a:r>
            <a:r>
              <a:rPr spc="-10" dirty="0">
                <a:solidFill>
                  <a:srgbClr val="F36E1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F36E1F"/>
                </a:solidFill>
                <a:latin typeface="Calibri"/>
                <a:cs typeface="Calibri"/>
              </a:rPr>
              <a:t>Product</a:t>
            </a:r>
            <a:r>
              <a:rPr b="1" spc="120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36E1F"/>
                </a:solidFill>
                <a:latin typeface="Calibri"/>
                <a:cs typeface="Calibri"/>
              </a:rPr>
              <a:t>Training</a:t>
            </a:r>
            <a:r>
              <a:rPr b="1" spc="65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36E1F"/>
                </a:solidFill>
                <a:latin typeface="Wingdings"/>
                <a:cs typeface="Wingdings"/>
              </a:rPr>
              <a:t></a:t>
            </a:r>
            <a:r>
              <a:rPr spc="20" dirty="0">
                <a:solidFill>
                  <a:srgbClr val="F36E1F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F36E1F"/>
                </a:solidFill>
                <a:latin typeface="Calibri"/>
                <a:cs typeface="Calibri"/>
              </a:rPr>
              <a:t>RUCKUS </a:t>
            </a:r>
            <a:r>
              <a:rPr b="1" dirty="0">
                <a:solidFill>
                  <a:srgbClr val="F36E1F"/>
                </a:solidFill>
                <a:latin typeface="Calibri"/>
                <a:cs typeface="Calibri"/>
              </a:rPr>
              <a:t>Networking</a:t>
            </a:r>
            <a:r>
              <a:rPr b="1" spc="10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36E1F"/>
                </a:solidFill>
                <a:latin typeface="Wingdings"/>
                <a:cs typeface="Wingdings"/>
              </a:rPr>
              <a:t></a:t>
            </a:r>
            <a:r>
              <a:rPr spc="30" dirty="0">
                <a:solidFill>
                  <a:srgbClr val="F36E1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F36E1F"/>
                </a:solidFill>
                <a:latin typeface="Calibri"/>
                <a:cs typeface="Calibri"/>
              </a:rPr>
              <a:t>RUCKUS</a:t>
            </a:r>
            <a:r>
              <a:rPr b="1" spc="55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36E1F"/>
                </a:solidFill>
                <a:latin typeface="Calibri"/>
                <a:cs typeface="Calibri"/>
              </a:rPr>
              <a:t>BIG</a:t>
            </a:r>
            <a:r>
              <a:rPr b="1" spc="120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36E1F"/>
                </a:solidFill>
                <a:latin typeface="Calibri"/>
                <a:cs typeface="Calibri"/>
              </a:rPr>
              <a:t>DOGS</a:t>
            </a:r>
            <a:r>
              <a:rPr b="1" spc="114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36E1F"/>
                </a:solidFill>
                <a:latin typeface="Calibri"/>
                <a:cs typeface="Calibri"/>
              </a:rPr>
              <a:t>Partner</a:t>
            </a:r>
            <a:r>
              <a:rPr b="1" spc="120" dirty="0">
                <a:solidFill>
                  <a:srgbClr val="F36E1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36E1F"/>
                </a:solidFill>
                <a:latin typeface="Calibri"/>
                <a:cs typeface="Calibri"/>
              </a:rPr>
              <a:t>Program</a:t>
            </a:r>
            <a:r>
              <a:rPr dirty="0"/>
              <a:t>.</a:t>
            </a:r>
            <a:r>
              <a:rPr spc="40" dirty="0"/>
              <a:t> </a:t>
            </a:r>
            <a:r>
              <a:rPr dirty="0"/>
              <a:t>Or</a:t>
            </a:r>
            <a:r>
              <a:rPr spc="35" dirty="0"/>
              <a:t> </a:t>
            </a:r>
            <a:r>
              <a:rPr dirty="0"/>
              <a:t>directly</a:t>
            </a:r>
            <a:r>
              <a:rPr spc="125" dirty="0"/>
              <a:t> </a:t>
            </a:r>
            <a:r>
              <a:rPr b="1" u="sng" spc="-1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5"/>
              </a:rPr>
              <a:t>here</a:t>
            </a:r>
            <a:r>
              <a:rPr spc="-10" dirty="0"/>
              <a:t>.</a:t>
            </a:r>
          </a:p>
          <a:p>
            <a:pPr marL="299720" indent="-287020">
              <a:lnSpc>
                <a:spcPct val="100000"/>
              </a:lnSpc>
              <a:spcBef>
                <a:spcPts val="116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/>
              <a:t>Choose</a:t>
            </a:r>
            <a:r>
              <a:rPr spc="75" dirty="0"/>
              <a:t> </a:t>
            </a:r>
            <a:r>
              <a:rPr dirty="0"/>
              <a:t>the</a:t>
            </a:r>
            <a:r>
              <a:rPr spc="75" dirty="0"/>
              <a:t> </a:t>
            </a:r>
            <a:r>
              <a:rPr dirty="0"/>
              <a:t>curriculum</a:t>
            </a:r>
            <a:r>
              <a:rPr spc="25" dirty="0"/>
              <a:t> </a:t>
            </a:r>
            <a:r>
              <a:rPr dirty="0"/>
              <a:t>suited</a:t>
            </a:r>
            <a:r>
              <a:rPr spc="110" dirty="0"/>
              <a:t> </a:t>
            </a:r>
            <a:r>
              <a:rPr dirty="0"/>
              <a:t>to</a:t>
            </a:r>
            <a:r>
              <a:rPr spc="105" dirty="0"/>
              <a:t> </a:t>
            </a:r>
            <a:r>
              <a:rPr dirty="0"/>
              <a:t>your</a:t>
            </a:r>
            <a:r>
              <a:rPr spc="15" dirty="0"/>
              <a:t> </a:t>
            </a:r>
            <a:r>
              <a:rPr dirty="0"/>
              <a:t>desired</a:t>
            </a:r>
            <a:r>
              <a:rPr spc="30" dirty="0"/>
              <a:t> </a:t>
            </a:r>
            <a:r>
              <a:rPr dirty="0"/>
              <a:t>partner</a:t>
            </a:r>
            <a:r>
              <a:rPr spc="20" dirty="0"/>
              <a:t> </a:t>
            </a:r>
            <a:r>
              <a:rPr dirty="0"/>
              <a:t>level</a:t>
            </a:r>
            <a:r>
              <a:rPr spc="75" dirty="0"/>
              <a:t> </a:t>
            </a:r>
            <a:r>
              <a:rPr dirty="0"/>
              <a:t>and</a:t>
            </a:r>
            <a:r>
              <a:rPr spc="25" dirty="0"/>
              <a:t> </a:t>
            </a:r>
            <a:r>
              <a:rPr dirty="0"/>
              <a:t>enroll</a:t>
            </a:r>
            <a:r>
              <a:rPr spc="-15" dirty="0"/>
              <a:t> </a:t>
            </a:r>
            <a:r>
              <a:rPr dirty="0"/>
              <a:t>to</a:t>
            </a:r>
            <a:r>
              <a:rPr spc="25" dirty="0"/>
              <a:t> </a:t>
            </a:r>
            <a:r>
              <a:rPr dirty="0"/>
              <a:t>view/complete</a:t>
            </a:r>
            <a:r>
              <a:rPr spc="75" dirty="0"/>
              <a:t> </a:t>
            </a:r>
            <a:r>
              <a:rPr dirty="0"/>
              <a:t>courseware</a:t>
            </a:r>
            <a:r>
              <a:rPr spc="75" dirty="0"/>
              <a:t> </a:t>
            </a:r>
            <a:r>
              <a:rPr dirty="0"/>
              <a:t>and</a:t>
            </a:r>
            <a:r>
              <a:rPr spc="25" dirty="0"/>
              <a:t> </a:t>
            </a:r>
            <a:r>
              <a:rPr dirty="0"/>
              <a:t>associated</a:t>
            </a:r>
            <a:r>
              <a:rPr spc="25" dirty="0"/>
              <a:t> </a:t>
            </a:r>
            <a:r>
              <a:rPr spc="-10" dirty="0"/>
              <a:t>exams.</a:t>
            </a:r>
          </a:p>
          <a:p>
            <a:pPr marL="52069" marR="5080">
              <a:lnSpc>
                <a:spcPts val="1800"/>
              </a:lnSpc>
              <a:spcBef>
                <a:spcPts val="1795"/>
              </a:spcBef>
            </a:pPr>
            <a:r>
              <a:rPr sz="1700" dirty="0">
                <a:solidFill>
                  <a:srgbClr val="FFFFFF"/>
                </a:solidFill>
              </a:rPr>
              <a:t>*If</a:t>
            </a:r>
            <a:r>
              <a:rPr sz="1700" spc="-7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you</a:t>
            </a:r>
            <a:r>
              <a:rPr sz="1700" spc="-3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are</a:t>
            </a:r>
            <a:r>
              <a:rPr sz="1700" spc="-2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a</a:t>
            </a:r>
            <a:r>
              <a:rPr sz="1700" spc="-5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RUCKUS</a:t>
            </a:r>
            <a:r>
              <a:rPr sz="1700" spc="-45" dirty="0">
                <a:solidFill>
                  <a:srgbClr val="FFFFFF"/>
                </a:solidFill>
              </a:rPr>
              <a:t> </a:t>
            </a:r>
            <a:r>
              <a:rPr sz="1700" spc="-10" dirty="0">
                <a:solidFill>
                  <a:srgbClr val="FFFFFF"/>
                </a:solidFill>
              </a:rPr>
              <a:t>Partner</a:t>
            </a:r>
            <a:r>
              <a:rPr sz="1700" spc="-9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and</a:t>
            </a:r>
            <a:r>
              <a:rPr sz="1700" spc="-9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receive</a:t>
            </a:r>
            <a:r>
              <a:rPr sz="1700" spc="-7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an</a:t>
            </a:r>
            <a:r>
              <a:rPr sz="1700" spc="-4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error</a:t>
            </a:r>
            <a:r>
              <a:rPr sz="1700" spc="-11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message</a:t>
            </a:r>
            <a:r>
              <a:rPr sz="1700" spc="-8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when</a:t>
            </a:r>
            <a:r>
              <a:rPr sz="1700" spc="-5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trying</a:t>
            </a:r>
            <a:r>
              <a:rPr sz="1700" spc="-10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to</a:t>
            </a:r>
            <a:r>
              <a:rPr sz="1700" spc="-4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access</a:t>
            </a:r>
            <a:r>
              <a:rPr sz="1700" spc="-2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any</a:t>
            </a:r>
            <a:r>
              <a:rPr sz="1700" spc="-7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of the</a:t>
            </a:r>
            <a:r>
              <a:rPr sz="1700" spc="-20" dirty="0">
                <a:solidFill>
                  <a:srgbClr val="FFFFFF"/>
                </a:solidFill>
              </a:rPr>
              <a:t> </a:t>
            </a:r>
            <a:r>
              <a:rPr sz="1700" spc="-10" dirty="0">
                <a:solidFill>
                  <a:srgbClr val="FFFFFF"/>
                </a:solidFill>
              </a:rPr>
              <a:t>training</a:t>
            </a:r>
            <a:r>
              <a:rPr sz="1700" spc="-8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course</a:t>
            </a:r>
            <a:r>
              <a:rPr sz="1700" spc="-5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links,</a:t>
            </a:r>
            <a:r>
              <a:rPr sz="1700" spc="-5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please</a:t>
            </a:r>
            <a:r>
              <a:rPr sz="1700" spc="-7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reach</a:t>
            </a:r>
            <a:r>
              <a:rPr sz="1700" spc="-60" dirty="0">
                <a:solidFill>
                  <a:srgbClr val="FFFFFF"/>
                </a:solidFill>
              </a:rPr>
              <a:t> </a:t>
            </a:r>
            <a:r>
              <a:rPr sz="1700" spc="-25" dirty="0">
                <a:solidFill>
                  <a:srgbClr val="FFFFFF"/>
                </a:solidFill>
              </a:rPr>
              <a:t>out </a:t>
            </a:r>
            <a:r>
              <a:rPr sz="1700" dirty="0">
                <a:solidFill>
                  <a:srgbClr val="FFFFFF"/>
                </a:solidFill>
              </a:rPr>
              <a:t>to</a:t>
            </a:r>
            <a:r>
              <a:rPr sz="1700" spc="-25" dirty="0">
                <a:solidFill>
                  <a:srgbClr val="FFFFFF"/>
                </a:solidFill>
              </a:rPr>
              <a:t> </a:t>
            </a:r>
            <a:r>
              <a:rPr sz="17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6"/>
              </a:rPr>
              <a:t>TrainingSupport@ruckusnetworks.com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</a:rPr>
              <a:t>to</a:t>
            </a:r>
            <a:r>
              <a:rPr sz="1700" spc="-2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ensure</a:t>
            </a:r>
            <a:r>
              <a:rPr sz="1700" spc="-7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your</a:t>
            </a:r>
            <a:r>
              <a:rPr sz="1700" spc="-7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account</a:t>
            </a:r>
            <a:r>
              <a:rPr sz="1700" spc="-6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has</a:t>
            </a:r>
            <a:r>
              <a:rPr sz="1700" spc="-7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been</a:t>
            </a:r>
            <a:r>
              <a:rPr sz="1700" spc="-4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correctly</a:t>
            </a:r>
            <a:r>
              <a:rPr sz="1700" spc="-3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set</a:t>
            </a:r>
            <a:r>
              <a:rPr sz="1700" spc="-2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up</a:t>
            </a:r>
            <a:r>
              <a:rPr sz="1700" spc="-20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with</a:t>
            </a:r>
            <a:r>
              <a:rPr sz="1700" spc="-45" dirty="0">
                <a:solidFill>
                  <a:srgbClr val="FFFFFF"/>
                </a:solidFill>
              </a:rPr>
              <a:t> </a:t>
            </a:r>
            <a:r>
              <a:rPr sz="1700" dirty="0">
                <a:solidFill>
                  <a:srgbClr val="FFFFFF"/>
                </a:solidFill>
              </a:rPr>
              <a:t>partner</a:t>
            </a:r>
            <a:r>
              <a:rPr sz="1700" spc="-35" dirty="0">
                <a:solidFill>
                  <a:srgbClr val="FFFFFF"/>
                </a:solidFill>
              </a:rPr>
              <a:t> </a:t>
            </a:r>
            <a:r>
              <a:rPr sz="1700" spc="-10" dirty="0">
                <a:solidFill>
                  <a:srgbClr val="FFFFFF"/>
                </a:solidFill>
              </a:rPr>
              <a:t>permissions.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Accessing</a:t>
            </a:r>
            <a:r>
              <a:rPr spc="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dirty="0"/>
              <a:t>Partner</a:t>
            </a:r>
            <a:r>
              <a:rPr spc="25" dirty="0"/>
              <a:t> </a:t>
            </a:r>
            <a:r>
              <a:rPr spc="-45" dirty="0"/>
              <a:t>Training—</a:t>
            </a:r>
            <a:r>
              <a:rPr dirty="0"/>
              <a:t>Step</a:t>
            </a:r>
            <a:r>
              <a:rPr spc="120" dirty="0"/>
              <a:t> </a:t>
            </a:r>
            <a:r>
              <a:rPr spc="-50" dirty="0"/>
              <a:t>3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96823" y="1082268"/>
            <a:ext cx="5053965" cy="1265555"/>
            <a:chOff x="496823" y="1082268"/>
            <a:chExt cx="5053965" cy="1265555"/>
          </a:xfrm>
        </p:grpSpPr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6823" y="1082268"/>
              <a:ext cx="5053584" cy="126535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12063" y="1097533"/>
              <a:ext cx="4974590" cy="1179830"/>
            </a:xfrm>
            <a:custGeom>
              <a:avLst/>
              <a:gdLst/>
              <a:ahLst/>
              <a:cxnLst/>
              <a:rect l="l" t="t" r="r" b="b"/>
              <a:pathLst>
                <a:path w="4974590" h="1179830">
                  <a:moveTo>
                    <a:pt x="4383532" y="0"/>
                  </a:moveTo>
                  <a:lnTo>
                    <a:pt x="0" y="0"/>
                  </a:lnTo>
                  <a:lnTo>
                    <a:pt x="0" y="1179829"/>
                  </a:lnTo>
                  <a:lnTo>
                    <a:pt x="4383532" y="1179829"/>
                  </a:lnTo>
                  <a:lnTo>
                    <a:pt x="4974082" y="589914"/>
                  </a:lnTo>
                  <a:lnTo>
                    <a:pt x="4383532" y="0"/>
                  </a:lnTo>
                  <a:close/>
                </a:path>
              </a:pathLst>
            </a:custGeom>
            <a:solidFill>
              <a:srgbClr val="F36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83145" y="1090100"/>
            <a:ext cx="3890645" cy="110045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3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spc="-25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2350">
              <a:latin typeface="Calibri"/>
              <a:cs typeface="Calibri"/>
            </a:endParaRPr>
          </a:p>
          <a:p>
            <a:pPr marL="12700">
              <a:lnSpc>
                <a:spcPts val="2210"/>
              </a:lnSpc>
              <a:spcBef>
                <a:spcPts val="56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0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complete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1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323973" y="6603760"/>
            <a:ext cx="678397" cy="20403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23559" y="896366"/>
            <a:ext cx="5330951" cy="151828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87767"/>
            <a:ext cx="12189460" cy="1170305"/>
          </a:xfrm>
          <a:custGeom>
            <a:avLst/>
            <a:gdLst/>
            <a:ahLst/>
            <a:cxnLst/>
            <a:rect l="l" t="t" r="r" b="b"/>
            <a:pathLst>
              <a:path w="12189460" h="1170305">
                <a:moveTo>
                  <a:pt x="12188952" y="0"/>
                </a:moveTo>
                <a:lnTo>
                  <a:pt x="0" y="0"/>
                </a:lnTo>
                <a:lnTo>
                  <a:pt x="0" y="1170216"/>
                </a:lnTo>
                <a:lnTo>
                  <a:pt x="12188952" y="1170216"/>
                </a:lnTo>
                <a:lnTo>
                  <a:pt x="12188952" y="0"/>
                </a:lnTo>
                <a:close/>
              </a:path>
            </a:pathLst>
          </a:custGeom>
          <a:solidFill>
            <a:srgbClr val="F36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Accessing</a:t>
            </a:r>
            <a:r>
              <a:rPr spc="30" dirty="0"/>
              <a:t> </a:t>
            </a:r>
            <a:r>
              <a:rPr dirty="0"/>
              <a:t>RUCKUS</a:t>
            </a:r>
            <a:r>
              <a:rPr spc="85" dirty="0"/>
              <a:t> </a:t>
            </a:r>
            <a:r>
              <a:rPr dirty="0"/>
              <a:t>Partner</a:t>
            </a:r>
            <a:r>
              <a:rPr spc="55" dirty="0"/>
              <a:t> </a:t>
            </a:r>
            <a:r>
              <a:rPr spc="-45" dirty="0"/>
              <a:t>Training—</a:t>
            </a:r>
            <a:r>
              <a:rPr spc="-10" dirty="0"/>
              <a:t>Summary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4265" y="2452433"/>
            <a:ext cx="432371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b="1" dirty="0">
                <a:solidFill>
                  <a:srgbClr val="404040"/>
                </a:solidFill>
                <a:latin typeface="Calibri"/>
                <a:cs typeface="Calibri"/>
              </a:rPr>
              <a:t>1.</a:t>
            </a:r>
            <a:r>
              <a:rPr sz="2350" b="1" spc="3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2350" b="1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235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404040"/>
                </a:solidFill>
                <a:latin typeface="Calibri"/>
                <a:cs typeface="Calibri"/>
              </a:rPr>
              <a:t>Portal</a:t>
            </a:r>
            <a:r>
              <a:rPr sz="23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50" b="1" spc="-10" dirty="0">
                <a:solidFill>
                  <a:srgbClr val="404040"/>
                </a:solidFill>
                <a:latin typeface="Calibri"/>
                <a:cs typeface="Calibri"/>
              </a:rPr>
              <a:t>Account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4719" y="2927540"/>
            <a:ext cx="4280535" cy="309372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50520" marR="627380" indent="-338455">
              <a:lnSpc>
                <a:spcPts val="1880"/>
              </a:lnSpc>
              <a:spcBef>
                <a:spcPts val="395"/>
              </a:spcBef>
              <a:buAutoNum type="alphaUcPeriod"/>
              <a:tabLst>
                <a:tab pos="350520" algn="l"/>
              </a:tabLst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Username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: </a:t>
            </a:r>
            <a:r>
              <a:rPr sz="1800" b="1" u="heavy" spc="-10" dirty="0">
                <a:solidFill>
                  <a:srgbClr val="F36E1F"/>
                </a:solidFill>
                <a:uFill>
                  <a:solidFill>
                    <a:srgbClr val="FF7600"/>
                  </a:solidFill>
                </a:uFill>
                <a:latin typeface="Calibri"/>
                <a:cs typeface="Calibri"/>
                <a:hlinkClick r:id="rId2"/>
              </a:rPr>
              <a:t>fistname.lastname@rwbigdog.com</a:t>
            </a:r>
            <a:endParaRPr sz="1800">
              <a:latin typeface="Calibri"/>
              <a:cs typeface="Calibri"/>
            </a:endParaRPr>
          </a:p>
          <a:p>
            <a:pPr marL="350520" marR="393700" indent="-338455">
              <a:lnSpc>
                <a:spcPts val="1950"/>
              </a:lnSpc>
              <a:spcBef>
                <a:spcPts val="944"/>
              </a:spcBef>
              <a:buAutoNum type="alphaUcPeriod"/>
              <a:tabLst>
                <a:tab pos="350520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reflect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your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current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company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e-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mail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address.</a:t>
            </a:r>
            <a:endParaRPr sz="1800">
              <a:latin typeface="Calibri"/>
              <a:cs typeface="Calibri"/>
            </a:endParaRPr>
          </a:p>
          <a:p>
            <a:pPr marL="356235" indent="-343535">
              <a:lnSpc>
                <a:spcPts val="2055"/>
              </a:lnSpc>
              <a:spcBef>
                <a:spcPts val="690"/>
              </a:spcBef>
              <a:buAutoNum type="alphaUcPeriod"/>
              <a:tabLst>
                <a:tab pos="35623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Portal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endParaRPr sz="1800">
              <a:latin typeface="Calibri"/>
              <a:cs typeface="Calibri"/>
            </a:endParaRPr>
          </a:p>
          <a:p>
            <a:pPr marL="356235" marR="5080">
              <a:lnSpc>
                <a:spcPct val="86800"/>
              </a:lnSpc>
              <a:spcBef>
                <a:spcPts val="180"/>
              </a:spcBef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direct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links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Program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training.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Links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lead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directly</a:t>
            </a:r>
            <a:r>
              <a:rPr sz="18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Networks University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curriculums.</a:t>
            </a:r>
            <a:endParaRPr sz="1800">
              <a:latin typeface="Calibri"/>
              <a:cs typeface="Calibri"/>
            </a:endParaRPr>
          </a:p>
          <a:p>
            <a:pPr marL="356235" marR="633095" indent="-343535" algn="just">
              <a:lnSpc>
                <a:spcPct val="86800"/>
              </a:lnSpc>
              <a:spcBef>
                <a:spcPts val="1080"/>
              </a:spcBef>
              <a:buAutoNum type="alphaUcPeriod" startAt="4"/>
              <a:tabLst>
                <a:tab pos="35623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order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access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this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training,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you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must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also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have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Networks University account.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88888" y="2452433"/>
            <a:ext cx="523176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52755" algn="l"/>
              </a:tabLst>
            </a:pPr>
            <a:r>
              <a:rPr sz="2350" b="1" spc="-25" dirty="0">
                <a:solidFill>
                  <a:srgbClr val="404040"/>
                </a:solidFill>
                <a:latin typeface="Calibri"/>
                <a:cs typeface="Calibri"/>
              </a:rPr>
              <a:t>2.</a:t>
            </a:r>
            <a:r>
              <a:rPr sz="2350" b="1" dirty="0">
                <a:solidFill>
                  <a:srgbClr val="404040"/>
                </a:solidFill>
                <a:latin typeface="Calibri"/>
                <a:cs typeface="Calibri"/>
              </a:rPr>
              <a:t>	RUCKUS</a:t>
            </a:r>
            <a:r>
              <a:rPr sz="2350" b="1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404040"/>
                </a:solidFill>
                <a:latin typeface="Calibri"/>
                <a:cs typeface="Calibri"/>
              </a:rPr>
              <a:t>Networks</a:t>
            </a:r>
            <a:r>
              <a:rPr sz="2350" b="1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404040"/>
                </a:solidFill>
                <a:latin typeface="Calibri"/>
                <a:cs typeface="Calibri"/>
              </a:rPr>
              <a:t>University</a:t>
            </a:r>
            <a:r>
              <a:rPr sz="2350" b="1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50" b="1" spc="-10" dirty="0">
                <a:solidFill>
                  <a:srgbClr val="404040"/>
                </a:solidFill>
                <a:latin typeface="Calibri"/>
                <a:cs typeface="Calibri"/>
              </a:rPr>
              <a:t>Account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29069" y="2822498"/>
            <a:ext cx="5169535" cy="34423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60680" indent="-347980">
              <a:lnSpc>
                <a:spcPct val="100000"/>
              </a:lnSpc>
              <a:spcBef>
                <a:spcPts val="900"/>
              </a:spcBef>
              <a:buAutoNum type="alphaUcPeriod"/>
              <a:tabLst>
                <a:tab pos="360680" algn="l"/>
              </a:tabLst>
            </a:pP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Username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current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company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e-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mail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address</a:t>
            </a:r>
            <a:endParaRPr sz="1800">
              <a:latin typeface="Calibri"/>
              <a:cs typeface="Calibri"/>
            </a:endParaRPr>
          </a:p>
          <a:p>
            <a:pPr marL="360680" marR="5080" indent="-348615">
              <a:lnSpc>
                <a:spcPct val="86900"/>
              </a:lnSpc>
              <a:spcBef>
                <a:spcPts val="1080"/>
              </a:spcBef>
              <a:buAutoNum type="alphaUcPeriod"/>
              <a:tabLst>
                <a:tab pos="360680" algn="l"/>
              </a:tabLst>
            </a:pPr>
            <a:r>
              <a:rPr sz="1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Do</a:t>
            </a:r>
            <a:r>
              <a:rPr sz="1800" u="heavy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not</a:t>
            </a:r>
            <a:r>
              <a:rPr sz="1800" u="heavy" spc="-3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use</a:t>
            </a:r>
            <a:r>
              <a:rPr sz="1800" u="heavy" spc="-5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a</a:t>
            </a:r>
            <a:r>
              <a:rPr sz="1800" u="heavy" spc="-5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personal</a:t>
            </a:r>
            <a:r>
              <a:rPr sz="1800" u="heavy" spc="-2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e-</a:t>
            </a:r>
            <a:r>
              <a:rPr sz="1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mail</a:t>
            </a:r>
            <a:r>
              <a:rPr sz="1800" u="heavy" spc="-8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1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address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complete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training.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not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tie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back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record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in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portal.</a:t>
            </a:r>
            <a:endParaRPr sz="1800">
              <a:latin typeface="Calibri"/>
              <a:cs typeface="Calibri"/>
            </a:endParaRPr>
          </a:p>
          <a:p>
            <a:pPr marL="360680" marR="443230" indent="-348615">
              <a:lnSpc>
                <a:spcPct val="87600"/>
              </a:lnSpc>
              <a:spcBef>
                <a:spcPts val="1065"/>
              </a:spcBef>
              <a:buAutoNum type="alphaUcPeriod"/>
              <a:tabLst>
                <a:tab pos="360680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All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training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is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accessed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and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completed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within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Networks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University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tied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back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Portal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account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due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company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e-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mail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match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between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two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accounts.</a:t>
            </a:r>
            <a:endParaRPr sz="1800">
              <a:latin typeface="Calibri"/>
              <a:cs typeface="Calibri"/>
            </a:endParaRPr>
          </a:p>
          <a:p>
            <a:pPr marL="360680" marR="21590" indent="-348615">
              <a:lnSpc>
                <a:spcPct val="86800"/>
              </a:lnSpc>
              <a:spcBef>
                <a:spcPts val="1080"/>
              </a:spcBef>
              <a:buAutoNum type="alphaUcPeriod"/>
              <a:tabLst>
                <a:tab pos="360680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Training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completed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given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week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reflected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8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RUCKUS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Partner</a:t>
            </a:r>
            <a:r>
              <a:rPr sz="1800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Portal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account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u="heavy" spc="-2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the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u="heavy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following</a:t>
            </a:r>
            <a:r>
              <a:rPr sz="1800" b="1" u="heavy" spc="-5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Tuesday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1105" y="1154874"/>
            <a:ext cx="9692005" cy="7543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3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order</a:t>
            </a:r>
            <a:r>
              <a:rPr sz="23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3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23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3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complete</a:t>
            </a:r>
            <a:r>
              <a:rPr sz="23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23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BIG</a:t>
            </a:r>
            <a:r>
              <a:rPr sz="23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DOGS</a:t>
            </a:r>
            <a:r>
              <a:rPr sz="23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23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r>
              <a:rPr sz="23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spc="-10" dirty="0">
                <a:solidFill>
                  <a:srgbClr val="FFFFFF"/>
                </a:solidFill>
                <a:latin typeface="Calibri"/>
                <a:cs typeface="Calibri"/>
              </a:rPr>
              <a:t>training,</a:t>
            </a:r>
            <a:endParaRPr sz="2350">
              <a:latin typeface="Calibri"/>
              <a:cs typeface="Calibri"/>
            </a:endParaRPr>
          </a:p>
          <a:p>
            <a:pPr marL="354965" algn="ctr">
              <a:lnSpc>
                <a:spcPct val="100000"/>
              </a:lnSpc>
              <a:spcBef>
                <a:spcPts val="65"/>
              </a:spcBef>
            </a:pP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accreditations</a:t>
            </a:r>
            <a:r>
              <a:rPr sz="23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3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certifications,</a:t>
            </a:r>
            <a:r>
              <a:rPr sz="23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3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23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two</a:t>
            </a:r>
            <a:r>
              <a:rPr sz="2350" b="1" u="sng" spc="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35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accounts</a:t>
            </a:r>
            <a:r>
              <a:rPr sz="2350" b="1" spc="-1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37859" y="2803398"/>
            <a:ext cx="0" cy="3356610"/>
          </a:xfrm>
          <a:custGeom>
            <a:avLst/>
            <a:gdLst/>
            <a:ahLst/>
            <a:cxnLst/>
            <a:rect l="l" t="t" r="r" b="b"/>
            <a:pathLst>
              <a:path h="3356610">
                <a:moveTo>
                  <a:pt x="0" y="0"/>
                </a:moveTo>
                <a:lnTo>
                  <a:pt x="0" y="3356000"/>
                </a:lnTo>
              </a:path>
            </a:pathLst>
          </a:custGeom>
          <a:ln w="6350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23973" y="6603760"/>
            <a:ext cx="678397" cy="20403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79811"/>
            <a:ext cx="12189460" cy="2369185"/>
          </a:xfrm>
          <a:custGeom>
            <a:avLst/>
            <a:gdLst/>
            <a:ahLst/>
            <a:cxnLst/>
            <a:rect l="l" t="t" r="r" b="b"/>
            <a:pathLst>
              <a:path w="12189460" h="2369184">
                <a:moveTo>
                  <a:pt x="12188952" y="0"/>
                </a:moveTo>
                <a:lnTo>
                  <a:pt x="0" y="0"/>
                </a:lnTo>
                <a:lnTo>
                  <a:pt x="0" y="2368676"/>
                </a:lnTo>
                <a:lnTo>
                  <a:pt x="12188952" y="2368676"/>
                </a:lnTo>
                <a:lnTo>
                  <a:pt x="12188952" y="0"/>
                </a:lnTo>
                <a:close/>
              </a:path>
            </a:pathLst>
          </a:custGeom>
          <a:solidFill>
            <a:srgbClr val="F36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23973" y="6603760"/>
            <a:ext cx="678397" cy="20403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54952" y="36418"/>
            <a:ext cx="2642870" cy="4070350"/>
            <a:chOff x="1654952" y="36418"/>
            <a:chExt cx="2642870" cy="40703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4952" y="36418"/>
              <a:ext cx="2203815" cy="40703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7560" y="3265246"/>
              <a:ext cx="960119" cy="68597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03904" y="3311016"/>
              <a:ext cx="429895" cy="228600"/>
            </a:xfrm>
            <a:custGeom>
              <a:avLst/>
              <a:gdLst/>
              <a:ahLst/>
              <a:cxnLst/>
              <a:rect l="l" t="t" r="r" b="b"/>
              <a:pathLst>
                <a:path w="429895" h="228600">
                  <a:moveTo>
                    <a:pt x="429513" y="0"/>
                  </a:moveTo>
                  <a:lnTo>
                    <a:pt x="0" y="228346"/>
                  </a:lnTo>
                </a:path>
              </a:pathLst>
            </a:custGeom>
            <a:ln w="76198">
              <a:solidFill>
                <a:srgbClr val="F36E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30168" y="3420745"/>
              <a:ext cx="255904" cy="210185"/>
            </a:xfrm>
            <a:custGeom>
              <a:avLst/>
              <a:gdLst/>
              <a:ahLst/>
              <a:cxnLst/>
              <a:rect l="l" t="t" r="r" b="b"/>
              <a:pathLst>
                <a:path w="255904" h="210185">
                  <a:moveTo>
                    <a:pt x="149606" y="0"/>
                  </a:moveTo>
                  <a:lnTo>
                    <a:pt x="0" y="209930"/>
                  </a:lnTo>
                  <a:lnTo>
                    <a:pt x="255651" y="205231"/>
                  </a:lnTo>
                  <a:lnTo>
                    <a:pt x="149606" y="0"/>
                  </a:lnTo>
                  <a:close/>
                </a:path>
              </a:pathLst>
            </a:custGeom>
            <a:solidFill>
              <a:srgbClr val="F36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12559" y="4386262"/>
            <a:ext cx="9858375" cy="1866264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ease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access,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curriculums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provided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focusing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18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level</a:t>
            </a:r>
            <a:endParaRPr sz="1800">
              <a:latin typeface="Calibri"/>
              <a:cs typeface="Calibri"/>
            </a:endParaRPr>
          </a:p>
          <a:p>
            <a:pPr marL="468630" marR="5080" indent="-215900">
              <a:lnSpc>
                <a:spcPts val="2090"/>
              </a:lnSpc>
              <a:spcBef>
                <a:spcPts val="640"/>
              </a:spcBef>
              <a:buFont typeface="Arial MT"/>
              <a:buChar char="•"/>
              <a:tabLst>
                <a:tab pos="46990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Select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18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BIG</a:t>
            </a:r>
            <a:r>
              <a:rPr sz="1800" b="1" i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DOGS</a:t>
            </a:r>
            <a:r>
              <a:rPr sz="18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18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r>
              <a:rPr sz="18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folder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catalog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appropriate 	Partner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level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view</a:t>
            </a:r>
            <a:r>
              <a:rPr sz="18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required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materials</a:t>
            </a:r>
            <a:endParaRPr sz="1800">
              <a:latin typeface="Calibri"/>
              <a:cs typeface="Calibri"/>
            </a:endParaRPr>
          </a:p>
          <a:p>
            <a:pPr marL="467995" marR="241935" indent="-215265">
              <a:lnSpc>
                <a:spcPct val="100000"/>
              </a:lnSpc>
              <a:spcBef>
                <a:spcPts val="235"/>
              </a:spcBef>
              <a:buFont typeface="Arial MT"/>
              <a:buChar char="•"/>
              <a:tabLst>
                <a:tab pos="46926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curriculum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click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“Enroll”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view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classes</a:t>
            </a:r>
            <a:r>
              <a:rPr sz="18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launch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(you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“Enroll”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each 	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individual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class)</a:t>
            </a:r>
            <a:endParaRPr sz="1800">
              <a:latin typeface="Calibri"/>
              <a:cs typeface="Calibri"/>
            </a:endParaRPr>
          </a:p>
          <a:p>
            <a:pPr marL="468630" indent="-21526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46863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Courses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exams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available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individually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searching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catalog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92959" y="27802"/>
            <a:ext cx="2313096" cy="4005717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79811"/>
            <a:ext cx="12189460" cy="2369185"/>
          </a:xfrm>
          <a:custGeom>
            <a:avLst/>
            <a:gdLst/>
            <a:ahLst/>
            <a:cxnLst/>
            <a:rect l="l" t="t" r="r" b="b"/>
            <a:pathLst>
              <a:path w="12189460" h="2369184">
                <a:moveTo>
                  <a:pt x="12188952" y="0"/>
                </a:moveTo>
                <a:lnTo>
                  <a:pt x="0" y="0"/>
                </a:lnTo>
                <a:lnTo>
                  <a:pt x="0" y="2368676"/>
                </a:lnTo>
                <a:lnTo>
                  <a:pt x="12188952" y="2368676"/>
                </a:lnTo>
                <a:lnTo>
                  <a:pt x="12188952" y="0"/>
                </a:lnTo>
                <a:close/>
              </a:path>
            </a:pathLst>
          </a:custGeom>
          <a:solidFill>
            <a:srgbClr val="F36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23973" y="6603760"/>
            <a:ext cx="678397" cy="2040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4768" y="4206306"/>
            <a:ext cx="10901680" cy="225171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52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Accessing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certificates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104700"/>
              </a:lnSpc>
              <a:spcBef>
                <a:spcPts val="270"/>
              </a:spcBef>
              <a:buFont typeface="Arial MT"/>
              <a:buChar char="•"/>
              <a:tabLst>
                <a:tab pos="299085" algn="l"/>
              </a:tabLst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1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class</a:t>
            </a:r>
            <a:r>
              <a:rPr sz="1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5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accreditation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completed,</a:t>
            </a:r>
            <a:r>
              <a:rPr sz="15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status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indicator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5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right</a:t>
            </a:r>
            <a:r>
              <a:rPr sz="15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side</a:t>
            </a:r>
            <a:r>
              <a:rPr sz="15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course</a:t>
            </a:r>
            <a:r>
              <a:rPr sz="15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page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display</a:t>
            </a:r>
            <a:r>
              <a:rPr sz="15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accompanying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certificate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5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completion.</a:t>
            </a:r>
            <a:endParaRPr sz="1550">
              <a:latin typeface="Calibri"/>
              <a:cs typeface="Calibri"/>
            </a:endParaRPr>
          </a:p>
          <a:p>
            <a:pPr marL="299085" indent="-285750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299085" algn="l"/>
              </a:tabLst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Click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Certificate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link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view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download</a:t>
            </a:r>
            <a:r>
              <a:rPr sz="15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25" dirty="0">
                <a:solidFill>
                  <a:srgbClr val="FFFFFF"/>
                </a:solidFill>
                <a:latin typeface="Calibri"/>
                <a:cs typeface="Calibri"/>
              </a:rPr>
              <a:t>it.</a:t>
            </a:r>
            <a:endParaRPr sz="155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299085" algn="l"/>
              </a:tabLst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Certain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Accreditation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exams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55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40" dirty="0">
                <a:solidFill>
                  <a:srgbClr val="FFFFFF"/>
                </a:solidFill>
                <a:latin typeface="Calibri"/>
                <a:cs typeface="Calibri"/>
              </a:rPr>
              <a:t>courses</a:t>
            </a:r>
            <a:r>
              <a:rPr sz="155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show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certificates</a:t>
            </a:r>
            <a:r>
              <a:rPr sz="15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here</a:t>
            </a:r>
            <a:r>
              <a:rPr sz="15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as they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5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managed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separately.</a:t>
            </a:r>
            <a:endParaRPr sz="1550">
              <a:latin typeface="Calibri"/>
              <a:cs typeface="Calibri"/>
            </a:endParaRPr>
          </a:p>
          <a:p>
            <a:pPr marL="299085" marR="241300">
              <a:lnSpc>
                <a:spcPts val="1950"/>
              </a:lnSpc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You’ll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receive</a:t>
            </a:r>
            <a:r>
              <a:rPr sz="1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email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5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instructions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5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15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5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certificates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badges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upon</a:t>
            </a:r>
            <a:r>
              <a:rPr sz="15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completion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sz="15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exams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(i.e.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RICXI</a:t>
            </a:r>
            <a:r>
              <a:rPr sz="1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Accreditation</a:t>
            </a:r>
            <a:r>
              <a:rPr sz="1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Exam,</a:t>
            </a:r>
            <a:r>
              <a:rPr sz="15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RASZA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Accreditation</a:t>
            </a:r>
            <a:r>
              <a:rPr sz="15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Exam,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etc.).</a:t>
            </a:r>
            <a:endParaRPr sz="155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299085" algn="l"/>
              </a:tabLst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55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locate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certificates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under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“My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5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FFFFFF"/>
                </a:solidFill>
                <a:latin typeface="Calibri"/>
                <a:cs typeface="Calibri"/>
              </a:rPr>
              <a:t>Record”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95527" y="118871"/>
            <a:ext cx="8458200" cy="3970020"/>
            <a:chOff x="795527" y="118871"/>
            <a:chExt cx="8458200" cy="3970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527" y="667715"/>
              <a:ext cx="2121408" cy="1920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7167" y="118871"/>
              <a:ext cx="4855463" cy="396951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6351" y="1344549"/>
              <a:ext cx="6355080" cy="25060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67727" y="1316989"/>
              <a:ext cx="2286000" cy="17835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95160" y="1344549"/>
              <a:ext cx="2176272" cy="168287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991985" y="1341374"/>
              <a:ext cx="2183130" cy="1689735"/>
            </a:xfrm>
            <a:custGeom>
              <a:avLst/>
              <a:gdLst/>
              <a:ahLst/>
              <a:cxnLst/>
              <a:rect l="l" t="t" r="r" b="b"/>
              <a:pathLst>
                <a:path w="2183129" h="1689735">
                  <a:moveTo>
                    <a:pt x="0" y="1689227"/>
                  </a:moveTo>
                  <a:lnTo>
                    <a:pt x="2182622" y="1689227"/>
                  </a:lnTo>
                  <a:lnTo>
                    <a:pt x="2182622" y="0"/>
                  </a:lnTo>
                  <a:lnTo>
                    <a:pt x="0" y="0"/>
                  </a:lnTo>
                  <a:lnTo>
                    <a:pt x="0" y="1689227"/>
                  </a:lnTo>
                  <a:close/>
                </a:path>
              </a:pathLst>
            </a:custGeom>
            <a:ln w="635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20923" y="3626447"/>
              <a:ext cx="731520" cy="219710"/>
            </a:xfrm>
            <a:custGeom>
              <a:avLst/>
              <a:gdLst/>
              <a:ahLst/>
              <a:cxnLst/>
              <a:rect l="l" t="t" r="r" b="b"/>
              <a:pathLst>
                <a:path w="731520" h="219710">
                  <a:moveTo>
                    <a:pt x="0" y="219367"/>
                  </a:moveTo>
                  <a:lnTo>
                    <a:pt x="730923" y="219367"/>
                  </a:lnTo>
                  <a:lnTo>
                    <a:pt x="730923" y="0"/>
                  </a:lnTo>
                  <a:lnTo>
                    <a:pt x="0" y="0"/>
                  </a:lnTo>
                  <a:lnTo>
                    <a:pt x="0" y="219367"/>
                  </a:lnTo>
                  <a:close/>
                </a:path>
              </a:pathLst>
            </a:custGeom>
            <a:ln w="12700">
              <a:solidFill>
                <a:srgbClr val="FF00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86028" y="4112514"/>
            <a:ext cx="4408170" cy="139763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ct val="92500"/>
              </a:lnSpc>
              <a:spcBef>
                <a:spcPts val="405"/>
              </a:spcBef>
            </a:pPr>
            <a:r>
              <a:rPr dirty="0">
                <a:solidFill>
                  <a:srgbClr val="FFFFFF"/>
                </a:solidFill>
              </a:rPr>
              <a:t>RUCKUS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BIG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DOGS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Partner </a:t>
            </a:r>
            <a:r>
              <a:rPr spc="-20" dirty="0">
                <a:solidFill>
                  <a:srgbClr val="FFFFFF"/>
                </a:solidFill>
              </a:rPr>
              <a:t>Program—</a:t>
            </a:r>
            <a:r>
              <a:rPr dirty="0">
                <a:solidFill>
                  <a:srgbClr val="FFFFFF"/>
                </a:solidFill>
              </a:rPr>
              <a:t>Core</a:t>
            </a:r>
            <a:r>
              <a:rPr spc="7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Training Requirements</a:t>
            </a:r>
          </a:p>
        </p:txBody>
      </p:sp>
      <p:sp>
        <p:nvSpPr>
          <p:cNvPr id="3" name="object 3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62"/>
            <a:ext cx="4507865" cy="6859905"/>
            <a:chOff x="0" y="-62"/>
            <a:chExt cx="4507865" cy="6859905"/>
          </a:xfrm>
        </p:grpSpPr>
        <p:sp>
          <p:nvSpPr>
            <p:cNvPr id="3" name="object 3"/>
            <p:cNvSpPr/>
            <p:nvPr/>
          </p:nvSpPr>
          <p:spPr>
            <a:xfrm>
              <a:off x="0" y="-62"/>
              <a:ext cx="4507865" cy="6859905"/>
            </a:xfrm>
            <a:custGeom>
              <a:avLst/>
              <a:gdLst/>
              <a:ahLst/>
              <a:cxnLst/>
              <a:rect l="l" t="t" r="r" b="b"/>
              <a:pathLst>
                <a:path w="4507865" h="6859905">
                  <a:moveTo>
                    <a:pt x="4507611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4507611" y="6859778"/>
                  </a:lnTo>
                  <a:lnTo>
                    <a:pt x="4507611" y="0"/>
                  </a:lnTo>
                  <a:close/>
                </a:path>
              </a:pathLst>
            </a:custGeom>
            <a:solidFill>
              <a:srgbClr val="F36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" y="9118"/>
              <a:ext cx="1261872" cy="63108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92061" y="788161"/>
            <a:ext cx="3068320" cy="71818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2600"/>
              </a:lnSpc>
              <a:spcBef>
                <a:spcPts val="400"/>
              </a:spcBef>
            </a:pPr>
            <a:r>
              <a:rPr sz="2350" b="1" spc="-6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2350" b="1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23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b="1" spc="-10" dirty="0">
                <a:solidFill>
                  <a:srgbClr val="FFFFFF"/>
                </a:solidFill>
                <a:latin typeface="Calibri"/>
                <a:cs typeface="Calibri"/>
              </a:rPr>
              <a:t>Training Requirements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6744" y="1704251"/>
            <a:ext cx="3190875" cy="4257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6995">
              <a:lnSpc>
                <a:spcPct val="111300"/>
              </a:lnSpc>
              <a:spcBef>
                <a:spcPts val="100"/>
              </a:spcBef>
            </a:pP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Elite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Partners</a:t>
            </a:r>
            <a:r>
              <a:rPr sz="135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135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achieve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maintain</a:t>
            </a:r>
            <a:r>
              <a:rPr sz="135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select</a:t>
            </a:r>
            <a:r>
              <a:rPr sz="13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3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3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accreditations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and/or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certifications.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350">
              <a:latin typeface="Calibri"/>
              <a:cs typeface="Calibri"/>
            </a:endParaRPr>
          </a:p>
          <a:p>
            <a:pPr marL="208279" marR="311150" indent="-196215">
              <a:lnSpc>
                <a:spcPct val="104600"/>
              </a:lnSpc>
              <a:buFont typeface="Arial MT"/>
              <a:buChar char="•"/>
              <a:tabLst>
                <a:tab pos="208279" algn="l"/>
              </a:tabLst>
            </a:pP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Accreditations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—Open-</a:t>
            </a:r>
            <a:r>
              <a:rPr sz="1350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book,</a:t>
            </a:r>
            <a:r>
              <a:rPr sz="135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350" spc="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fee,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online</a:t>
            </a:r>
            <a:r>
              <a:rPr sz="13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exams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available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3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RUCKUS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Networks</a:t>
            </a:r>
            <a:r>
              <a:rPr sz="135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University.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buClr>
                <a:srgbClr val="FFFFFF"/>
              </a:buClr>
              <a:buFont typeface="Arial MT"/>
              <a:buChar char="•"/>
            </a:pPr>
            <a:endParaRPr sz="1350">
              <a:latin typeface="Calibri"/>
              <a:cs typeface="Calibri"/>
            </a:endParaRPr>
          </a:p>
          <a:p>
            <a:pPr marL="208279" marR="128905" indent="-196215">
              <a:lnSpc>
                <a:spcPct val="106900"/>
              </a:lnSpc>
              <a:spcBef>
                <a:spcPts val="5"/>
              </a:spcBef>
              <a:buFont typeface="Arial MT"/>
              <a:buChar char="•"/>
              <a:tabLst>
                <a:tab pos="208279" algn="l"/>
              </a:tabLst>
            </a:pP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Certifications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—Proctored,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fee-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based,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on-line</a:t>
            </a:r>
            <a:r>
              <a:rPr sz="135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exams</a:t>
            </a:r>
            <a:r>
              <a:rPr sz="135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available</a:t>
            </a:r>
            <a:r>
              <a:rPr sz="135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35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3rd</a:t>
            </a:r>
            <a:r>
              <a:rPr sz="13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party.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Clr>
                <a:srgbClr val="FFFFFF"/>
              </a:buClr>
              <a:buFont typeface="Arial MT"/>
              <a:buChar char="•"/>
            </a:pPr>
            <a:endParaRPr sz="1350">
              <a:latin typeface="Calibri"/>
              <a:cs typeface="Calibri"/>
            </a:endParaRPr>
          </a:p>
          <a:p>
            <a:pPr marL="12700" marR="320675">
              <a:lnSpc>
                <a:spcPct val="109000"/>
              </a:lnSpc>
            </a:pP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3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table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right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outlines</a:t>
            </a:r>
            <a:r>
              <a:rPr sz="13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mandatory</a:t>
            </a:r>
            <a:r>
              <a:rPr sz="135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exams</a:t>
            </a:r>
            <a:r>
              <a:rPr sz="13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35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accreditations</a:t>
            </a:r>
            <a:r>
              <a:rPr sz="1350" spc="50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meet</a:t>
            </a:r>
            <a:r>
              <a:rPr sz="135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35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requirements.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350">
              <a:latin typeface="Calibri"/>
              <a:cs typeface="Calibri"/>
            </a:endParaRPr>
          </a:p>
          <a:p>
            <a:pPr marL="208279" marR="5080" indent="-196215">
              <a:lnSpc>
                <a:spcPct val="103899"/>
              </a:lnSpc>
              <a:spcBef>
                <a:spcPts val="5"/>
              </a:spcBef>
              <a:buFont typeface="Arial MT"/>
              <a:buChar char="•"/>
              <a:tabLst>
                <a:tab pos="208279" algn="l"/>
              </a:tabLst>
            </a:pP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Sales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35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Pre-Sales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valid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3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25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sz="135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r>
              <a:rPr sz="13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35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3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completion.</a:t>
            </a:r>
            <a:r>
              <a:rPr sz="135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Technical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accreditations</a:t>
            </a:r>
            <a:r>
              <a:rPr sz="13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35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certifications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valid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three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years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3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completion.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0043" y="781521"/>
            <a:ext cx="7420892" cy="424894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7019" y="860742"/>
            <a:ext cx="3674110" cy="522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marR="13525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18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Education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sz="1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provides additional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content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aimed</a:t>
            </a:r>
            <a:r>
              <a:rPr sz="1800" spc="4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increasing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8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WiFi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Wired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networking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expertise.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sure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browse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catalog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RUCKUS Networks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partner,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on-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line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free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you.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50"/>
              </a:spcBef>
            </a:pPr>
            <a:endParaRPr sz="1800">
              <a:latin typeface="Calibri"/>
              <a:cs typeface="Calibri"/>
            </a:endParaRPr>
          </a:p>
          <a:p>
            <a:pPr marL="12700" marR="7810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Also,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sure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check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out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2"/>
              </a:rPr>
              <a:t>RUCKUS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2"/>
              </a:rPr>
              <a:t>Education</a:t>
            </a:r>
            <a:r>
              <a:rPr sz="1800" b="1" u="heavy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2"/>
              </a:rPr>
              <a:t>YouTube</a:t>
            </a:r>
            <a:r>
              <a:rPr sz="1800" b="1" u="heavy" spc="-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2"/>
              </a:rPr>
              <a:t>channel</a:t>
            </a:r>
            <a:r>
              <a:rPr sz="1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more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training,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podcast—RUCKCAST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Livestreams.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00"/>
              </a:spcBef>
            </a:pP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questions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information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regarding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Education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Services,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contact </a:t>
            </a:r>
            <a:r>
              <a:rPr sz="18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Trainingsupport@ruckusnetworks.com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38344" y="210438"/>
            <a:ext cx="6656832" cy="312801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38113" y="3479273"/>
            <a:ext cx="4860950" cy="317007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86028" y="4188840"/>
            <a:ext cx="3763645" cy="139763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ct val="92500"/>
              </a:lnSpc>
              <a:spcBef>
                <a:spcPts val="405"/>
              </a:spcBef>
            </a:pPr>
            <a:r>
              <a:rPr dirty="0">
                <a:solidFill>
                  <a:srgbClr val="FFFFFF"/>
                </a:solidFill>
              </a:rPr>
              <a:t>Viewing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Partner </a:t>
            </a:r>
            <a:r>
              <a:rPr dirty="0">
                <a:solidFill>
                  <a:srgbClr val="FFFFFF"/>
                </a:solidFill>
              </a:rPr>
              <a:t>Compliance</a:t>
            </a:r>
            <a:r>
              <a:rPr spc="6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in</a:t>
            </a:r>
            <a:r>
              <a:rPr spc="65" dirty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the </a:t>
            </a:r>
            <a:r>
              <a:rPr dirty="0">
                <a:solidFill>
                  <a:srgbClr val="FFFFFF"/>
                </a:solidFill>
              </a:rPr>
              <a:t>RUCKUS</a:t>
            </a:r>
            <a:r>
              <a:rPr spc="7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Partner</a:t>
            </a:r>
            <a:r>
              <a:rPr spc="-6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Portal</a:t>
            </a:r>
          </a:p>
        </p:txBody>
      </p:sp>
      <p:sp>
        <p:nvSpPr>
          <p:cNvPr id="3" name="object 3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80" y="1006094"/>
            <a:ext cx="5422900" cy="2789555"/>
          </a:xfrm>
          <a:custGeom>
            <a:avLst/>
            <a:gdLst/>
            <a:ahLst/>
            <a:cxnLst/>
            <a:rect l="l" t="t" r="r" b="b"/>
            <a:pathLst>
              <a:path w="5422900" h="2789554">
                <a:moveTo>
                  <a:pt x="5422392" y="0"/>
                </a:moveTo>
                <a:lnTo>
                  <a:pt x="0" y="0"/>
                </a:lnTo>
                <a:lnTo>
                  <a:pt x="0" y="2789554"/>
                </a:lnTo>
                <a:lnTo>
                  <a:pt x="5422392" y="2789554"/>
                </a:lnTo>
                <a:lnTo>
                  <a:pt x="5422392" y="0"/>
                </a:lnTo>
                <a:close/>
              </a:path>
            </a:pathLst>
          </a:custGeom>
          <a:solidFill>
            <a:srgbClr val="F36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158447"/>
            <a:ext cx="12189460" cy="1390650"/>
          </a:xfrm>
          <a:custGeom>
            <a:avLst/>
            <a:gdLst/>
            <a:ahLst/>
            <a:cxnLst/>
            <a:rect l="l" t="t" r="r" b="b"/>
            <a:pathLst>
              <a:path w="12189460" h="1390650">
                <a:moveTo>
                  <a:pt x="12188952" y="0"/>
                </a:moveTo>
                <a:lnTo>
                  <a:pt x="0" y="0"/>
                </a:lnTo>
                <a:lnTo>
                  <a:pt x="0" y="1390141"/>
                </a:lnTo>
                <a:lnTo>
                  <a:pt x="12188952" y="1390141"/>
                </a:lnTo>
                <a:lnTo>
                  <a:pt x="12188952" y="0"/>
                </a:lnTo>
                <a:close/>
              </a:path>
            </a:pathLst>
          </a:custGeom>
          <a:solidFill>
            <a:srgbClr val="F36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2418" y="1149858"/>
            <a:ext cx="3865879" cy="4546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solidFill>
                  <a:srgbClr val="FFFFFF"/>
                </a:solidFill>
              </a:rPr>
              <a:t>View</a:t>
            </a:r>
            <a:r>
              <a:rPr sz="2800" spc="-14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Compliance</a:t>
            </a:r>
            <a:r>
              <a:rPr sz="2800" spc="-125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(Partner)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973594" y="1726628"/>
            <a:ext cx="4691380" cy="1866900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309880" indent="-297180">
              <a:lnSpc>
                <a:spcPct val="100000"/>
              </a:lnSpc>
              <a:spcBef>
                <a:spcPts val="464"/>
              </a:spcBef>
              <a:buAutoNum type="arabicPeriod"/>
              <a:tabLst>
                <a:tab pos="309880" algn="l"/>
              </a:tabLst>
            </a:pPr>
            <a:r>
              <a:rPr sz="1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2"/>
              </a:rPr>
              <a:t>Log</a:t>
            </a:r>
            <a:r>
              <a:rPr sz="1800" b="1" u="heavy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2"/>
              </a:rPr>
              <a:t>in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 the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Portal</a:t>
            </a:r>
            <a:endParaRPr sz="1800">
              <a:latin typeface="Calibri"/>
              <a:cs typeface="Calibri"/>
            </a:endParaRPr>
          </a:p>
          <a:p>
            <a:pPr marL="309245" indent="-296545">
              <a:lnSpc>
                <a:spcPct val="100000"/>
              </a:lnSpc>
              <a:spcBef>
                <a:spcPts val="365"/>
              </a:spcBef>
              <a:buAutoNum type="arabicPeriod"/>
              <a:tabLst>
                <a:tab pos="30924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Click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1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Central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”</a:t>
            </a:r>
            <a:endParaRPr sz="1800">
              <a:latin typeface="Calibri"/>
              <a:cs typeface="Calibri"/>
            </a:endParaRPr>
          </a:p>
          <a:p>
            <a:pPr marL="308610" marR="83820" indent="-296545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30861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Home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Tab,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click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View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” link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left-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side</a:t>
            </a:r>
            <a:endParaRPr sz="1800">
              <a:latin typeface="Calibri"/>
              <a:cs typeface="Calibri"/>
            </a:endParaRPr>
          </a:p>
          <a:p>
            <a:pPr marL="309245" marR="5080" indent="-296545">
              <a:lnSpc>
                <a:spcPct val="100000"/>
              </a:lnSpc>
              <a:spcBef>
                <a:spcPts val="365"/>
              </a:spcBef>
              <a:buAutoNum type="arabicPeriod"/>
              <a:tabLst>
                <a:tab pos="30924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table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window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appear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show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current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counts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vs.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what’s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required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989320" y="786383"/>
            <a:ext cx="3072765" cy="3291840"/>
            <a:chOff x="5989320" y="786383"/>
            <a:chExt cx="3072765" cy="3291840"/>
          </a:xfrm>
        </p:grpSpPr>
        <p:sp>
          <p:nvSpPr>
            <p:cNvPr id="7" name="object 7"/>
            <p:cNvSpPr/>
            <p:nvPr/>
          </p:nvSpPr>
          <p:spPr>
            <a:xfrm>
              <a:off x="8394192" y="2176780"/>
              <a:ext cx="668020" cy="420370"/>
            </a:xfrm>
            <a:custGeom>
              <a:avLst/>
              <a:gdLst/>
              <a:ahLst/>
              <a:cxnLst/>
              <a:rect l="l" t="t" r="r" b="b"/>
              <a:pathLst>
                <a:path w="668020" h="420369">
                  <a:moveTo>
                    <a:pt x="455802" y="0"/>
                  </a:moveTo>
                  <a:lnTo>
                    <a:pt x="455802" y="105156"/>
                  </a:lnTo>
                  <a:lnTo>
                    <a:pt x="0" y="105156"/>
                  </a:lnTo>
                  <a:lnTo>
                    <a:pt x="0" y="315341"/>
                  </a:lnTo>
                  <a:lnTo>
                    <a:pt x="455802" y="315341"/>
                  </a:lnTo>
                  <a:lnTo>
                    <a:pt x="455802" y="420370"/>
                  </a:lnTo>
                  <a:lnTo>
                    <a:pt x="667511" y="210185"/>
                  </a:lnTo>
                  <a:lnTo>
                    <a:pt x="455802" y="0"/>
                  </a:lnTo>
                  <a:close/>
                </a:path>
              </a:pathLst>
            </a:custGeom>
            <a:solidFill>
              <a:srgbClr val="F473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9320" y="786383"/>
              <a:ext cx="2624328" cy="32918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08776" y="1006093"/>
              <a:ext cx="2093976" cy="278041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98690" y="5554421"/>
            <a:ext cx="10403840" cy="5461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0" marR="5080" indent="-114935">
              <a:lnSpc>
                <a:spcPts val="2020"/>
              </a:lnSpc>
              <a:spcBef>
                <a:spcPts val="215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questions</a:t>
            </a:r>
            <a:r>
              <a:rPr sz="17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regarding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partner</a:t>
            </a:r>
            <a:r>
              <a:rPr sz="17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r>
              <a:rPr sz="17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compliance,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7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Account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Manager.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7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additional support,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7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reach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out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7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u="heavy" spc="-25" dirty="0">
                <a:solidFill>
                  <a:srgbClr val="FFFFFF"/>
                </a:solidFill>
                <a:uFill>
                  <a:solidFill>
                    <a:srgbClr val="7D7D7D"/>
                  </a:solidFill>
                </a:uFill>
                <a:latin typeface="Calibri"/>
                <a:cs typeface="Calibri"/>
                <a:hlinkClick r:id="rId5"/>
              </a:rPr>
              <a:t>Trainingsupport@ruckusnetworks.com</a:t>
            </a:r>
            <a:r>
              <a:rPr sz="17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u="heavy" spc="-10" dirty="0">
                <a:solidFill>
                  <a:srgbClr val="FFFFFF"/>
                </a:solidFill>
                <a:uFill>
                  <a:solidFill>
                    <a:srgbClr val="7D7D7D"/>
                  </a:solidFill>
                </a:uFill>
                <a:latin typeface="Calibri"/>
                <a:cs typeface="Calibri"/>
                <a:hlinkClick r:id="rId6"/>
              </a:rPr>
              <a:t>RuckusChannel@ruckusnetworks.com</a:t>
            </a:r>
            <a:r>
              <a:rPr sz="1700" b="1" u="heavy" spc="-10" dirty="0">
                <a:solidFill>
                  <a:srgbClr val="FFFFFF"/>
                </a:solidFill>
                <a:uFill>
                  <a:solidFill>
                    <a:srgbClr val="7D7D7D"/>
                  </a:solidFill>
                </a:uFill>
                <a:latin typeface="Calibri"/>
                <a:cs typeface="Calibri"/>
                <a:hlinkClick r:id="rId7"/>
              </a:rPr>
              <a:t>.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153143" y="1006094"/>
            <a:ext cx="2085339" cy="3283585"/>
            <a:chOff x="9153143" y="1006094"/>
            <a:chExt cx="2085339" cy="328358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53143" y="1006094"/>
              <a:ext cx="2084831" cy="32834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212579" y="3946588"/>
              <a:ext cx="1417320" cy="256540"/>
            </a:xfrm>
            <a:custGeom>
              <a:avLst/>
              <a:gdLst/>
              <a:ahLst/>
              <a:cxnLst/>
              <a:rect l="l" t="t" r="r" b="b"/>
              <a:pathLst>
                <a:path w="1417320" h="256539">
                  <a:moveTo>
                    <a:pt x="0" y="256095"/>
                  </a:moveTo>
                  <a:lnTo>
                    <a:pt x="1417193" y="256095"/>
                  </a:lnTo>
                  <a:lnTo>
                    <a:pt x="1417193" y="0"/>
                  </a:lnTo>
                  <a:lnTo>
                    <a:pt x="0" y="0"/>
                  </a:lnTo>
                  <a:lnTo>
                    <a:pt x="0" y="256095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253728" y="1326210"/>
            <a:ext cx="1188720" cy="2292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524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20"/>
              </a:spcBef>
            </a:pPr>
            <a:r>
              <a:rPr sz="1300" b="1" spc="-30" dirty="0">
                <a:latin typeface="Calibri"/>
                <a:cs typeface="Calibri"/>
              </a:rPr>
              <a:t>Your</a:t>
            </a:r>
            <a:r>
              <a:rPr sz="1300" b="1" spc="-50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Name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323973" y="6603760"/>
            <a:ext cx="678397" cy="204030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80"/>
              </a:lnSpc>
            </a:pPr>
            <a:r>
              <a:rPr dirty="0"/>
              <a:t>©</a:t>
            </a:r>
            <a:r>
              <a:rPr spc="-10" dirty="0"/>
              <a:t> </a:t>
            </a:r>
            <a:r>
              <a:rPr dirty="0"/>
              <a:t>2026</a:t>
            </a:r>
            <a:r>
              <a:rPr spc="-20" dirty="0"/>
              <a:t> </a:t>
            </a:r>
            <a:r>
              <a:rPr dirty="0"/>
              <a:t>Ruckus</a:t>
            </a:r>
            <a:r>
              <a:rPr spc="60" dirty="0"/>
              <a:t> </a:t>
            </a:r>
            <a:r>
              <a:rPr spc="-10" dirty="0"/>
              <a:t>Wireless</a:t>
            </a:r>
            <a:r>
              <a:rPr spc="-5" dirty="0"/>
              <a:t> </a:t>
            </a:r>
            <a:r>
              <a:rPr dirty="0"/>
              <a:t>LLC.</a:t>
            </a:r>
            <a:r>
              <a:rPr spc="15" dirty="0"/>
              <a:t> </a:t>
            </a:r>
            <a:r>
              <a:rPr dirty="0"/>
              <a:t>All</a:t>
            </a:r>
            <a:r>
              <a:rPr spc="-40" dirty="0"/>
              <a:t> </a:t>
            </a:r>
            <a:r>
              <a:rPr dirty="0"/>
              <a:t>rights</a:t>
            </a:r>
            <a:r>
              <a:rPr spc="-10" dirty="0"/>
              <a:t> reserved.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79811"/>
            <a:ext cx="12189460" cy="2369185"/>
          </a:xfrm>
          <a:custGeom>
            <a:avLst/>
            <a:gdLst/>
            <a:ahLst/>
            <a:cxnLst/>
            <a:rect l="l" t="t" r="r" b="b"/>
            <a:pathLst>
              <a:path w="12189460" h="2369184">
                <a:moveTo>
                  <a:pt x="12188952" y="0"/>
                </a:moveTo>
                <a:lnTo>
                  <a:pt x="0" y="0"/>
                </a:lnTo>
                <a:lnTo>
                  <a:pt x="0" y="2368676"/>
                </a:lnTo>
                <a:lnTo>
                  <a:pt x="12188952" y="2368676"/>
                </a:lnTo>
                <a:lnTo>
                  <a:pt x="12188952" y="0"/>
                </a:lnTo>
                <a:close/>
              </a:path>
            </a:pathLst>
          </a:custGeom>
          <a:solidFill>
            <a:srgbClr val="F36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62"/>
            <a:ext cx="12189460" cy="6858000"/>
            <a:chOff x="0" y="62"/>
            <a:chExt cx="1218946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23973" y="6603760"/>
              <a:ext cx="678397" cy="204030"/>
            </a:xfrm>
            <a:prstGeom prst="rect">
              <a:avLst/>
            </a:prstGeom>
          </p:spPr>
        </p:pic>
        <p:pic>
          <p:nvPicPr>
            <p:cNvPr id="5" name="object 5" descr="A black dog looking up  Description automatically generated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2"/>
              <a:ext cx="12188952" cy="6857937"/>
            </a:xfrm>
            <a:prstGeom prst="rect">
              <a:avLst/>
            </a:prstGeom>
          </p:spPr>
        </p:pic>
        <p:pic>
          <p:nvPicPr>
            <p:cNvPr id="6" name="object 6" descr="A logo for a dog company  Description automatically generated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" y="558038"/>
              <a:ext cx="2898648" cy="1728597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224151" y="3050794"/>
            <a:ext cx="25609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FFFFFF"/>
                </a:solidFill>
              </a:rPr>
              <a:t>Thank</a:t>
            </a:r>
            <a:r>
              <a:rPr sz="4400" spc="-95" dirty="0">
                <a:solidFill>
                  <a:srgbClr val="FFFFFF"/>
                </a:solidFill>
              </a:rPr>
              <a:t> </a:t>
            </a:r>
            <a:r>
              <a:rPr sz="4400" spc="-20" dirty="0">
                <a:solidFill>
                  <a:srgbClr val="FFFFFF"/>
                </a:solidFill>
              </a:rPr>
              <a:t>you!</a:t>
            </a:r>
            <a:endParaRPr sz="4400"/>
          </a:p>
        </p:txBody>
      </p:sp>
      <p:sp>
        <p:nvSpPr>
          <p:cNvPr id="8" name="object 8"/>
          <p:cNvSpPr txBox="1"/>
          <p:nvPr/>
        </p:nvSpPr>
        <p:spPr>
          <a:xfrm>
            <a:off x="10997310" y="6644761"/>
            <a:ext cx="808990" cy="1358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PT-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116140.15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(06/26)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6259" y="6640663"/>
            <a:ext cx="1770380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©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r>
              <a:rPr sz="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Ruckus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Wireless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LLC.</a:t>
            </a:r>
            <a:r>
              <a:rPr sz="7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sz="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rights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 reserved.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7563" y="6640663"/>
            <a:ext cx="99060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-35" dirty="0">
                <a:solidFill>
                  <a:srgbClr val="FFFFFF"/>
                </a:solidFill>
                <a:latin typeface="Calibri"/>
                <a:cs typeface="Calibri"/>
              </a:rPr>
              <a:t>14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4923" y="6617334"/>
            <a:ext cx="0" cy="183515"/>
          </a:xfrm>
          <a:custGeom>
            <a:avLst/>
            <a:gdLst/>
            <a:ahLst/>
            <a:cxnLst/>
            <a:rect l="l" t="t" r="r" b="b"/>
            <a:pathLst>
              <a:path h="183515">
                <a:moveTo>
                  <a:pt x="0" y="0"/>
                </a:moveTo>
                <a:lnTo>
                  <a:pt x="0" y="183026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1512</Words>
  <Application>Microsoft Office PowerPoint</Application>
  <PresentationFormat>Grand écran</PresentationFormat>
  <Paragraphs>120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 MT</vt:lpstr>
      <vt:lpstr>Calibri</vt:lpstr>
      <vt:lpstr>Times New Roman</vt:lpstr>
      <vt:lpstr>Wingdings</vt:lpstr>
      <vt:lpstr>Office Theme</vt:lpstr>
      <vt:lpstr>Présentation PowerPoint</vt:lpstr>
      <vt:lpstr>Présentation PowerPoint</vt:lpstr>
      <vt:lpstr>Accessing RUCKUS Partner Training—Step 1</vt:lpstr>
      <vt:lpstr>Accessing RUCKUS Partner Training—Step 2</vt:lpstr>
      <vt:lpstr>Accessing RUCKUS Partner Training—Step 3</vt:lpstr>
      <vt:lpstr>Accessing RUCKUS Partner Training—Summary</vt:lpstr>
      <vt:lpstr>Présentation PowerPoint</vt:lpstr>
      <vt:lpstr>Présentation PowerPoint</vt:lpstr>
      <vt:lpstr>RUCKUS BIG DOGS Partner Program—Core Training Requirements</vt:lpstr>
      <vt:lpstr>RUCKUS Partner Training Requirements</vt:lpstr>
      <vt:lpstr>Présentation PowerPoint</vt:lpstr>
      <vt:lpstr>Viewing Partner Compliance in the RUCKUS Partner Portal</vt:lpstr>
      <vt:lpstr>View Compliance (Partner)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Bowe</dc:creator>
  <cp:lastModifiedBy>Laurent MONNET</cp:lastModifiedBy>
  <cp:revision>2</cp:revision>
  <dcterms:created xsi:type="dcterms:W3CDTF">2026-09-16T12:54:03Z</dcterms:created>
  <dcterms:modified xsi:type="dcterms:W3CDTF">2026-09-16T13:07:33Z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2026-06-22T00:00:00Z</vt:filetime>
  </property>
  <property fmtid="{D5CDD505-2E9C-101B-9397-08002B2CF9AE}" pid="4" name="LastSaved">
    <vt:filetime>2026-09-16T00:00:00Z</vt:filetime>
  </property>
</Properties>
</file>